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98" r:id="rId3"/>
    <p:sldId id="303" r:id="rId4"/>
    <p:sldId id="304" r:id="rId5"/>
    <p:sldId id="291" r:id="rId6"/>
    <p:sldId id="263" r:id="rId7"/>
    <p:sldId id="265" r:id="rId8"/>
    <p:sldId id="292" r:id="rId9"/>
    <p:sldId id="264" r:id="rId10"/>
    <p:sldId id="270" r:id="rId11"/>
    <p:sldId id="271" r:id="rId12"/>
    <p:sldId id="272" r:id="rId13"/>
    <p:sldId id="273" r:id="rId14"/>
    <p:sldId id="280" r:id="rId15"/>
    <p:sldId id="281" r:id="rId16"/>
    <p:sldId id="284" r:id="rId17"/>
    <p:sldId id="285" r:id="rId18"/>
    <p:sldId id="286" r:id="rId19"/>
    <p:sldId id="274" r:id="rId20"/>
    <p:sldId id="278" r:id="rId21"/>
    <p:sldId id="300" r:id="rId22"/>
    <p:sldId id="287" r:id="rId23"/>
    <p:sldId id="305" r:id="rId24"/>
    <p:sldId id="277" r:id="rId25"/>
    <p:sldId id="306" r:id="rId26"/>
    <p:sldId id="295" r:id="rId27"/>
    <p:sldId id="289" r:id="rId28"/>
    <p:sldId id="290" r:id="rId29"/>
    <p:sldId id="293" r:id="rId30"/>
    <p:sldId id="268" r:id="rId31"/>
    <p:sldId id="296" r:id="rId32"/>
    <p:sldId id="29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8640"/>
  </p:clrMru>
</p:presentationPr>
</file>

<file path=ppt/tableStyles.xml><?xml version="1.0" encoding="utf-8"?>
<a:tblStyleLst xmlns:a="http://schemas.openxmlformats.org/drawingml/2006/main" def="{5C22544A-7EE6-4342-B048-85BDC9FD1C3A}">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3041" autoAdjust="0"/>
  </p:normalViewPr>
  <p:slideViewPr>
    <p:cSldViewPr>
      <p:cViewPr varScale="1">
        <p:scale>
          <a:sx n="44" d="100"/>
          <a:sy n="44" d="100"/>
        </p:scale>
        <p:origin x="-1435"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0F5CDB-A4D4-4793-B3D6-687AFC03FFBB}" type="datetimeFigureOut">
              <a:rPr lang="en-US" smtClean="0"/>
              <a:pPr/>
              <a:t>7/24/2022</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43E5BA-9012-4253-A969-04A440B3065A}"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lifepositive.com/the-wonders-of-energy-medicine/" TargetMode="External"/><Relationship Id="rId7" Type="http://schemas.openxmlformats.org/officeDocument/2006/relationships/hyperlink" Target="http://www.biofieldsciences.com/about.html"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biofieldviewer.com/products/biofield-viewer-4-0" TargetMode="External"/><Relationship Id="rId5" Type="http://schemas.openxmlformats.org/officeDocument/2006/relationships/hyperlink" Target="file:///C:\Users\Sadhana\Downloads\Effects%20of%20prayer%20and%20forgiveness%20on%20the%20human%20energy%20field.pdf" TargetMode="External"/><Relationship Id="rId4" Type="http://schemas.openxmlformats.org/officeDocument/2006/relationships/hyperlink" Target="file:///C:\Users\Sadhana\Downloads\Effects%20of%20prayer%20and%20forgiveness%20on%20the%20human%20biofield.pdf"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Check</a:t>
            </a:r>
            <a:r>
              <a:rPr lang="en-IN" baseline="0" dirty="0" smtClean="0"/>
              <a:t> his title Dr? Prof?</a:t>
            </a:r>
          </a:p>
          <a:p>
            <a:r>
              <a:rPr lang="en-IN" dirty="0" smtClean="0">
                <a:hlinkClick r:id="rId3"/>
              </a:rPr>
              <a:t>https://www.lifepositive.com/the-wonders-of-energy-medicine/</a:t>
            </a:r>
            <a:endParaRPr lang="en-IN" dirty="0" smtClean="0"/>
          </a:p>
          <a:p>
            <a:r>
              <a:rPr lang="en-IN" dirty="0" smtClean="0">
                <a:hlinkClick r:id="rId4" action="ppaction://hlinkfile"/>
              </a:rPr>
              <a:t>file:///C:/Users/Sadhana/Downloads/Effects%20of%20prayer%20and%20forgiveness%20on%20the%20human%20biofield.pdf</a:t>
            </a:r>
            <a:endParaRPr lang="en-IN" dirty="0" smtClean="0"/>
          </a:p>
          <a:p>
            <a:r>
              <a:rPr lang="en-IN" dirty="0" smtClean="0">
                <a:hlinkClick r:id="rId5"/>
              </a:rPr>
              <a:t>file:///C:/Users/Sadhana/Downloads/Effects%20of%20prayer%20and%20forgiveness%20on%20the%20human%20energy%20field.pdf</a:t>
            </a:r>
            <a:endParaRPr lang="en-IN" dirty="0" smtClean="0"/>
          </a:p>
          <a:p>
            <a:r>
              <a:rPr lang="en-IN" dirty="0" smtClean="0">
                <a:hlinkClick r:id="rId6"/>
              </a:rPr>
              <a:t>https://biofieldviewer.com/products/biofield-viewer-4-0</a:t>
            </a:r>
            <a:endParaRPr lang="en-IN" dirty="0" smtClean="0"/>
          </a:p>
          <a:p>
            <a:r>
              <a:rPr lang="en-IN" dirty="0" smtClean="0">
                <a:hlinkClick r:id="rId7"/>
              </a:rPr>
              <a:t>http://www.biofieldsciences.com/about.html</a:t>
            </a:r>
            <a:endParaRPr lang="en-IN" dirty="0" smtClean="0"/>
          </a:p>
          <a:p>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1</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The following research was conducted using a device called Bio-Well. It is an advanced </a:t>
            </a:r>
            <a:r>
              <a:rPr lang="en-IN" dirty="0" err="1" smtClean="0"/>
              <a:t>electrophotonic</a:t>
            </a:r>
            <a:r>
              <a:rPr lang="en-IN" dirty="0" smtClean="0"/>
              <a:t> imaging device that is based on a principle known as “</a:t>
            </a:r>
            <a:r>
              <a:rPr lang="en-IN" dirty="0" err="1" smtClean="0"/>
              <a:t>Kirlian</a:t>
            </a:r>
            <a:r>
              <a:rPr lang="en-IN" dirty="0" smtClean="0"/>
              <a:t> effect" . It is understood as a visual or instrumental observation of the glow of a gas discharge that appears near the surface of the object under study when it is placed in an electric field of high intensity. Therefore, scientific terms are gas-discharge visualization or </a:t>
            </a:r>
            <a:r>
              <a:rPr lang="en-IN" dirty="0" err="1" smtClean="0"/>
              <a:t>bioelectrography</a:t>
            </a:r>
            <a:r>
              <a:rPr lang="en-IN" dirty="0" smtClean="0"/>
              <a:t> .The subject puts a finger between the two electrodes. One of the electrodes is flat, and photographic paper is placed on it. An alternating high-frequency high voltage is supplied at electrodes. The finger near the flat electrode begins to glow with a violet blue glow, which is fixed on the photo paper. The subject almost does not feel anything during discharge, since the current of high frequency, due to the skin effect, flows over the surface of the finger. The glow of a person's finger is analysed using computer vision and machine learning. The type of gas discharge images changes with a change in the human health status. The energy status of a person influences the spectrum of glow. Gas discharge images of the fingers of a person allow us to assess the general level of its physiological activity. The intensity of the discharge glow and its area, as well as its fractal properties, are usually estimated in diagnostics and research of human biofield.</a:t>
            </a:r>
          </a:p>
          <a:p>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20</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dirty="0" smtClean="0">
                <a:solidFill>
                  <a:schemeClr val="tx1"/>
                </a:solidFill>
                <a:latin typeface="+mn-lt"/>
                <a:ea typeface="+mn-ea"/>
                <a:cs typeface="+mn-cs"/>
              </a:rPr>
              <a:t>The </a:t>
            </a:r>
            <a:r>
              <a:rPr lang="en-IN" sz="1200" kern="1200" dirty="0" err="1" smtClean="0">
                <a:solidFill>
                  <a:schemeClr val="tx1"/>
                </a:solidFill>
                <a:latin typeface="+mn-lt"/>
                <a:ea typeface="+mn-ea"/>
                <a:cs typeface="+mn-cs"/>
              </a:rPr>
              <a:t>Bioelectrograms</a:t>
            </a:r>
            <a:r>
              <a:rPr lang="en-IN" sz="1200" kern="1200" dirty="0" smtClean="0">
                <a:solidFill>
                  <a:schemeClr val="tx1"/>
                </a:solidFill>
                <a:latin typeface="+mn-lt"/>
                <a:ea typeface="+mn-ea"/>
                <a:cs typeface="+mn-cs"/>
              </a:rPr>
              <a:t> were recorded as a baseline and the subject started listening to</a:t>
            </a:r>
          </a:p>
          <a:p>
            <a:r>
              <a:rPr lang="en-IN" sz="1200" kern="1200" dirty="0" err="1" smtClean="0">
                <a:solidFill>
                  <a:schemeClr val="tx1"/>
                </a:solidFill>
                <a:latin typeface="+mn-lt"/>
                <a:ea typeface="+mn-ea"/>
                <a:cs typeface="+mn-cs"/>
              </a:rPr>
              <a:t>sahaj</a:t>
            </a:r>
            <a:r>
              <a:rPr lang="en-IN" sz="1200" kern="1200" dirty="0" smtClean="0">
                <a:solidFill>
                  <a:schemeClr val="tx1"/>
                </a:solidFill>
                <a:latin typeface="+mn-lt"/>
                <a:ea typeface="+mn-ea"/>
                <a:cs typeface="+mn-cs"/>
              </a:rPr>
              <a:t> </a:t>
            </a:r>
            <a:r>
              <a:rPr lang="en-IN" sz="1200" kern="1200" dirty="0" err="1" smtClean="0">
                <a:solidFill>
                  <a:schemeClr val="tx1"/>
                </a:solidFill>
                <a:latin typeface="+mn-lt"/>
                <a:ea typeface="+mn-ea"/>
                <a:cs typeface="+mn-cs"/>
              </a:rPr>
              <a:t>shuddhi</a:t>
            </a:r>
            <a:r>
              <a:rPr lang="en-IN" sz="1200" kern="1200" dirty="0" smtClean="0">
                <a:solidFill>
                  <a:schemeClr val="tx1"/>
                </a:solidFill>
                <a:latin typeface="+mn-lt"/>
                <a:ea typeface="+mn-ea"/>
                <a:cs typeface="+mn-cs"/>
              </a:rPr>
              <a:t> prayer and entered into a meditative state.</a:t>
            </a:r>
          </a:p>
          <a:p>
            <a:r>
              <a:rPr lang="en-IN" sz="1200" kern="1200" dirty="0" smtClean="0">
                <a:solidFill>
                  <a:schemeClr val="tx1"/>
                </a:solidFill>
                <a:latin typeface="+mn-lt"/>
                <a:ea typeface="+mn-ea"/>
                <a:cs typeface="+mn-cs"/>
              </a:rPr>
              <a:t>● The second test was conducted after listening to the </a:t>
            </a:r>
            <a:r>
              <a:rPr lang="en-IN" sz="1200" kern="1200" dirty="0" err="1" smtClean="0">
                <a:solidFill>
                  <a:schemeClr val="tx1"/>
                </a:solidFill>
                <a:latin typeface="+mn-lt"/>
                <a:ea typeface="+mn-ea"/>
                <a:cs typeface="+mn-cs"/>
              </a:rPr>
              <a:t>sahaj</a:t>
            </a:r>
            <a:r>
              <a:rPr lang="en-IN" sz="1200" kern="1200" dirty="0" smtClean="0">
                <a:solidFill>
                  <a:schemeClr val="tx1"/>
                </a:solidFill>
                <a:latin typeface="+mn-lt"/>
                <a:ea typeface="+mn-ea"/>
                <a:cs typeface="+mn-cs"/>
              </a:rPr>
              <a:t> </a:t>
            </a:r>
            <a:r>
              <a:rPr lang="en-IN" sz="1200" kern="1200" dirty="0" err="1" smtClean="0">
                <a:solidFill>
                  <a:schemeClr val="tx1"/>
                </a:solidFill>
                <a:latin typeface="+mn-lt"/>
                <a:ea typeface="+mn-ea"/>
                <a:cs typeface="+mn-cs"/>
              </a:rPr>
              <a:t>shuddhi</a:t>
            </a:r>
            <a:r>
              <a:rPr lang="en-IN" sz="1200" kern="1200" dirty="0" smtClean="0">
                <a:solidFill>
                  <a:schemeClr val="tx1"/>
                </a:solidFill>
                <a:latin typeface="+mn-lt"/>
                <a:ea typeface="+mn-ea"/>
                <a:cs typeface="+mn-cs"/>
              </a:rPr>
              <a:t> prayer for 30mins. It</a:t>
            </a:r>
          </a:p>
          <a:p>
            <a:r>
              <a:rPr lang="en-IN" sz="1200" kern="1200" dirty="0" smtClean="0">
                <a:solidFill>
                  <a:schemeClr val="tx1"/>
                </a:solidFill>
                <a:latin typeface="+mn-lt"/>
                <a:ea typeface="+mn-ea"/>
                <a:cs typeface="+mn-cs"/>
              </a:rPr>
              <a:t>was observed that the energy in the immune system was lower than optimal in the</a:t>
            </a:r>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22</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23</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dirty="0" smtClean="0">
                <a:solidFill>
                  <a:schemeClr val="tx1"/>
                </a:solidFill>
                <a:latin typeface="+mn-lt"/>
                <a:ea typeface="+mn-ea"/>
                <a:cs typeface="+mn-cs"/>
              </a:rPr>
              <a:t> overall rating of the combined</a:t>
            </a:r>
          </a:p>
          <a:p>
            <a:r>
              <a:rPr lang="en-IN" sz="1200" kern="1200" dirty="0" err="1" smtClean="0">
                <a:solidFill>
                  <a:schemeClr val="tx1"/>
                </a:solidFill>
                <a:latin typeface="+mn-lt"/>
                <a:ea typeface="+mn-ea"/>
                <a:cs typeface="+mn-cs"/>
              </a:rPr>
              <a:t>bioelectrographic</a:t>
            </a:r>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26</a:t>
            </a:fld>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dirty="0" smtClean="0">
                <a:solidFill>
                  <a:schemeClr val="tx1"/>
                </a:solidFill>
                <a:latin typeface="+mn-lt"/>
                <a:ea typeface="+mn-ea"/>
                <a:cs typeface="+mn-cs"/>
              </a:rPr>
              <a:t>It</a:t>
            </a:r>
            <a:r>
              <a:rPr lang="en-IN" sz="1200" kern="1200" baseline="0" dirty="0" smtClean="0">
                <a:solidFill>
                  <a:schemeClr val="tx1"/>
                </a:solidFill>
                <a:latin typeface="+mn-lt"/>
                <a:ea typeface="+mn-ea"/>
                <a:cs typeface="+mn-cs"/>
              </a:rPr>
              <a:t> </a:t>
            </a:r>
            <a:r>
              <a:rPr lang="en-IN" sz="1200" kern="1200" dirty="0" smtClean="0">
                <a:solidFill>
                  <a:schemeClr val="tx1"/>
                </a:solidFill>
                <a:latin typeface="+mn-lt"/>
                <a:ea typeface="+mn-ea"/>
                <a:cs typeface="+mn-cs"/>
              </a:rPr>
              <a:t>was observed that the energy in the immune system was lower than optimal in </a:t>
            </a:r>
            <a:r>
              <a:rPr lang="en-IN" sz="1200" kern="1200" dirty="0" err="1" smtClean="0">
                <a:solidFill>
                  <a:schemeClr val="tx1"/>
                </a:solidFill>
                <a:latin typeface="+mn-lt"/>
                <a:ea typeface="+mn-ea"/>
                <a:cs typeface="+mn-cs"/>
              </a:rPr>
              <a:t>thebaseline</a:t>
            </a:r>
            <a:r>
              <a:rPr lang="en-IN" sz="1200" kern="1200" dirty="0" smtClean="0">
                <a:solidFill>
                  <a:schemeClr val="tx1"/>
                </a:solidFill>
                <a:latin typeface="+mn-lt"/>
                <a:ea typeface="+mn-ea"/>
                <a:cs typeface="+mn-cs"/>
              </a:rPr>
              <a:t> (3.84/5  x 10​-2​ joules) which</a:t>
            </a:r>
            <a:r>
              <a:rPr lang="en-IN" sz="1200" kern="1200" baseline="0" dirty="0" smtClean="0">
                <a:solidFill>
                  <a:schemeClr val="tx1"/>
                </a:solidFill>
                <a:latin typeface="+mn-lt"/>
                <a:ea typeface="+mn-ea"/>
                <a:cs typeface="+mn-cs"/>
              </a:rPr>
              <a:t> </a:t>
            </a:r>
            <a:r>
              <a:rPr lang="en-IN" sz="1200" kern="1200" dirty="0" smtClean="0">
                <a:solidFill>
                  <a:schemeClr val="tx1"/>
                </a:solidFill>
                <a:latin typeface="+mn-lt"/>
                <a:ea typeface="+mn-ea"/>
                <a:cs typeface="+mn-cs"/>
              </a:rPr>
              <a:t>improved to optimal state (4.06/5  x 10​</a:t>
            </a:r>
            <a:r>
              <a:rPr lang="en-IN" sz="1200" kern="1200" baseline="0" dirty="0" smtClean="0">
                <a:solidFill>
                  <a:schemeClr val="tx1"/>
                </a:solidFill>
                <a:latin typeface="+mn-lt"/>
                <a:ea typeface="+mn-ea"/>
                <a:cs typeface="+mn-cs"/>
              </a:rPr>
              <a:t> </a:t>
            </a:r>
            <a:r>
              <a:rPr lang="en-IN" sz="1200" kern="1200" dirty="0" smtClean="0">
                <a:solidFill>
                  <a:schemeClr val="tx1"/>
                </a:solidFill>
                <a:latin typeface="+mn-lt"/>
                <a:ea typeface="+mn-ea"/>
                <a:cs typeface="+mn-cs"/>
              </a:rPr>
              <a:t>joules) after30 minutes.</a:t>
            </a:r>
          </a:p>
          <a:p>
            <a:r>
              <a:rPr lang="en-IN" sz="1200" kern="1200" dirty="0" smtClean="0">
                <a:solidFill>
                  <a:schemeClr val="tx1"/>
                </a:solidFill>
                <a:latin typeface="+mn-lt"/>
                <a:ea typeface="+mn-ea"/>
                <a:cs typeface="+mn-cs"/>
              </a:rPr>
              <a:t>It was observed that the energy in the immune system has further increased to the</a:t>
            </a:r>
          </a:p>
          <a:p>
            <a:r>
              <a:rPr lang="en-IN" sz="1200" kern="1200" dirty="0" smtClean="0">
                <a:solidFill>
                  <a:schemeClr val="tx1"/>
                </a:solidFill>
                <a:latin typeface="+mn-lt"/>
                <a:ea typeface="+mn-ea"/>
                <a:cs typeface="+mn-cs"/>
              </a:rPr>
              <a:t>highest optimal (4.66/5  x 10​ joules). The overall rating of the combined</a:t>
            </a:r>
          </a:p>
          <a:p>
            <a:r>
              <a:rPr lang="en-IN" sz="1200" kern="1200" dirty="0" err="1" smtClean="0">
                <a:solidFill>
                  <a:schemeClr val="tx1"/>
                </a:solidFill>
                <a:latin typeface="+mn-lt"/>
                <a:ea typeface="+mn-ea"/>
                <a:cs typeface="+mn-cs"/>
              </a:rPr>
              <a:t>bioelectrographic</a:t>
            </a:r>
            <a:r>
              <a:rPr lang="en-IN" sz="1200" kern="1200" dirty="0" smtClean="0">
                <a:solidFill>
                  <a:schemeClr val="tx1"/>
                </a:solidFill>
                <a:latin typeface="+mn-lt"/>
                <a:ea typeface="+mn-ea"/>
                <a:cs typeface="+mn-cs"/>
              </a:rPr>
              <a:t> baseline test was 95% and it was improved to 98% in the third test.</a:t>
            </a:r>
          </a:p>
          <a:p>
            <a:r>
              <a:rPr lang="en-IN" sz="1200" kern="1200" dirty="0" smtClean="0">
                <a:solidFill>
                  <a:schemeClr val="tx1"/>
                </a:solidFill>
                <a:latin typeface="+mn-lt"/>
                <a:ea typeface="+mn-ea"/>
                <a:cs typeface="+mn-cs"/>
              </a:rPr>
              <a:t>The overall vitality of the energy field also increased form 37% in the baseline to 52% in</a:t>
            </a:r>
          </a:p>
          <a:p>
            <a:r>
              <a:rPr lang="en-IN" sz="1200" kern="1200" dirty="0" smtClean="0">
                <a:solidFill>
                  <a:schemeClr val="tx1"/>
                </a:solidFill>
                <a:latin typeface="+mn-lt"/>
                <a:ea typeface="+mn-ea"/>
                <a:cs typeface="+mn-cs"/>
              </a:rPr>
              <a:t>the final test.</a:t>
            </a:r>
          </a:p>
          <a:p>
            <a:endParaRPr lang="en-IN" sz="1200" kern="1200" dirty="0" smtClean="0">
              <a:solidFill>
                <a:schemeClr val="tx1"/>
              </a:solidFill>
              <a:latin typeface="+mn-lt"/>
              <a:ea typeface="+mn-ea"/>
              <a:cs typeface="+mn-cs"/>
            </a:endParaRPr>
          </a:p>
          <a:p>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27</a:t>
            </a:fld>
            <a:endParaRPr lang="en-I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dirty="0" smtClean="0">
                <a:solidFill>
                  <a:schemeClr val="tx1"/>
                </a:solidFill>
                <a:latin typeface="+mn-lt"/>
                <a:ea typeface="+mn-ea"/>
                <a:cs typeface="+mn-cs"/>
              </a:rPr>
              <a:t>It</a:t>
            </a:r>
            <a:r>
              <a:rPr lang="en-IN" sz="1200" kern="1200" baseline="0" dirty="0" smtClean="0">
                <a:solidFill>
                  <a:schemeClr val="tx1"/>
                </a:solidFill>
                <a:latin typeface="+mn-lt"/>
                <a:ea typeface="+mn-ea"/>
                <a:cs typeface="+mn-cs"/>
              </a:rPr>
              <a:t> </a:t>
            </a:r>
            <a:r>
              <a:rPr lang="en-IN" sz="1200" kern="1200" dirty="0" smtClean="0">
                <a:solidFill>
                  <a:schemeClr val="tx1"/>
                </a:solidFill>
                <a:latin typeface="+mn-lt"/>
                <a:ea typeface="+mn-ea"/>
                <a:cs typeface="+mn-cs"/>
              </a:rPr>
              <a:t>was observed that the energy in the immune system was lower than optimal in </a:t>
            </a:r>
            <a:r>
              <a:rPr lang="en-IN" sz="1200" kern="1200" dirty="0" err="1" smtClean="0">
                <a:solidFill>
                  <a:schemeClr val="tx1"/>
                </a:solidFill>
                <a:latin typeface="+mn-lt"/>
                <a:ea typeface="+mn-ea"/>
                <a:cs typeface="+mn-cs"/>
              </a:rPr>
              <a:t>thebaseline</a:t>
            </a:r>
            <a:r>
              <a:rPr lang="en-IN" sz="1200" kern="1200" dirty="0" smtClean="0">
                <a:solidFill>
                  <a:schemeClr val="tx1"/>
                </a:solidFill>
                <a:latin typeface="+mn-lt"/>
                <a:ea typeface="+mn-ea"/>
                <a:cs typeface="+mn-cs"/>
              </a:rPr>
              <a:t> (3.84/5  x 10​-2​ joules) which</a:t>
            </a:r>
            <a:r>
              <a:rPr lang="en-IN" sz="1200" kern="1200" baseline="0" dirty="0" smtClean="0">
                <a:solidFill>
                  <a:schemeClr val="tx1"/>
                </a:solidFill>
                <a:latin typeface="+mn-lt"/>
                <a:ea typeface="+mn-ea"/>
                <a:cs typeface="+mn-cs"/>
              </a:rPr>
              <a:t> </a:t>
            </a:r>
            <a:r>
              <a:rPr lang="en-IN" sz="1200" kern="1200" dirty="0" smtClean="0">
                <a:solidFill>
                  <a:schemeClr val="tx1"/>
                </a:solidFill>
                <a:latin typeface="+mn-lt"/>
                <a:ea typeface="+mn-ea"/>
                <a:cs typeface="+mn-cs"/>
              </a:rPr>
              <a:t>improved to optimal state (4.06/5  x 10​</a:t>
            </a:r>
            <a:r>
              <a:rPr lang="en-IN" sz="1200" kern="1200" baseline="0" dirty="0" smtClean="0">
                <a:solidFill>
                  <a:schemeClr val="tx1"/>
                </a:solidFill>
                <a:latin typeface="+mn-lt"/>
                <a:ea typeface="+mn-ea"/>
                <a:cs typeface="+mn-cs"/>
              </a:rPr>
              <a:t> </a:t>
            </a:r>
            <a:r>
              <a:rPr lang="en-IN" sz="1200" kern="1200" dirty="0" smtClean="0">
                <a:solidFill>
                  <a:schemeClr val="tx1"/>
                </a:solidFill>
                <a:latin typeface="+mn-lt"/>
                <a:ea typeface="+mn-ea"/>
                <a:cs typeface="+mn-cs"/>
              </a:rPr>
              <a:t>joules) after30 minutes.</a:t>
            </a:r>
          </a:p>
          <a:p>
            <a:r>
              <a:rPr lang="en-IN" sz="1200" kern="1200" dirty="0" smtClean="0">
                <a:solidFill>
                  <a:schemeClr val="tx1"/>
                </a:solidFill>
                <a:latin typeface="+mn-lt"/>
                <a:ea typeface="+mn-ea"/>
                <a:cs typeface="+mn-cs"/>
              </a:rPr>
              <a:t>It was observed that the energy in the immune system has further increased to the</a:t>
            </a:r>
          </a:p>
          <a:p>
            <a:r>
              <a:rPr lang="en-IN" sz="1200" kern="1200" dirty="0" smtClean="0">
                <a:solidFill>
                  <a:schemeClr val="tx1"/>
                </a:solidFill>
                <a:latin typeface="+mn-lt"/>
                <a:ea typeface="+mn-ea"/>
                <a:cs typeface="+mn-cs"/>
              </a:rPr>
              <a:t>highest optimal (4.66/5  x 10​ joules). The overall rating of the combined</a:t>
            </a:r>
          </a:p>
          <a:p>
            <a:r>
              <a:rPr lang="en-IN" sz="1200" kern="1200" dirty="0" err="1" smtClean="0">
                <a:solidFill>
                  <a:schemeClr val="tx1"/>
                </a:solidFill>
                <a:latin typeface="+mn-lt"/>
                <a:ea typeface="+mn-ea"/>
                <a:cs typeface="+mn-cs"/>
              </a:rPr>
              <a:t>bioelectrographic</a:t>
            </a:r>
            <a:r>
              <a:rPr lang="en-IN" sz="1200" kern="1200" dirty="0" smtClean="0">
                <a:solidFill>
                  <a:schemeClr val="tx1"/>
                </a:solidFill>
                <a:latin typeface="+mn-lt"/>
                <a:ea typeface="+mn-ea"/>
                <a:cs typeface="+mn-cs"/>
              </a:rPr>
              <a:t> baseline test was 95% and it was improved to 98% in the third test.</a:t>
            </a:r>
          </a:p>
          <a:p>
            <a:r>
              <a:rPr lang="en-IN" sz="1200" kern="1200" dirty="0" smtClean="0">
                <a:solidFill>
                  <a:schemeClr val="tx1"/>
                </a:solidFill>
                <a:latin typeface="+mn-lt"/>
                <a:ea typeface="+mn-ea"/>
                <a:cs typeface="+mn-cs"/>
              </a:rPr>
              <a:t>The overall vitality of the energy field also increased form 37% in the baseline to 52% in</a:t>
            </a:r>
          </a:p>
          <a:p>
            <a:r>
              <a:rPr lang="en-IN" sz="1200" kern="1200" dirty="0" smtClean="0">
                <a:solidFill>
                  <a:schemeClr val="tx1"/>
                </a:solidFill>
                <a:latin typeface="+mn-lt"/>
                <a:ea typeface="+mn-ea"/>
                <a:cs typeface="+mn-cs"/>
              </a:rPr>
              <a:t>the final test.</a:t>
            </a:r>
          </a:p>
          <a:p>
            <a:endParaRPr lang="en-IN" sz="1200" kern="1200" dirty="0" smtClean="0">
              <a:solidFill>
                <a:schemeClr val="tx1"/>
              </a:solidFill>
              <a:latin typeface="+mn-lt"/>
              <a:ea typeface="+mn-ea"/>
              <a:cs typeface="+mn-cs"/>
            </a:endParaRPr>
          </a:p>
          <a:p>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28</a:t>
            </a:fld>
            <a:endParaRPr lang="en-I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dirty="0" smtClean="0">
                <a:solidFill>
                  <a:schemeClr val="tx1"/>
                </a:solidFill>
                <a:latin typeface="+mn-lt"/>
                <a:ea typeface="+mn-ea"/>
                <a:cs typeface="+mn-cs"/>
              </a:rPr>
              <a:t>It can be concluded that listening to the </a:t>
            </a:r>
            <a:r>
              <a:rPr lang="en-IN" sz="1200" kern="1200" dirty="0" err="1" smtClean="0">
                <a:solidFill>
                  <a:schemeClr val="tx1"/>
                </a:solidFill>
                <a:latin typeface="+mn-lt"/>
                <a:ea typeface="+mn-ea"/>
                <a:cs typeface="+mn-cs"/>
              </a:rPr>
              <a:t>sahaj</a:t>
            </a:r>
            <a:r>
              <a:rPr lang="en-IN" sz="1200" kern="1200" dirty="0" smtClean="0">
                <a:solidFill>
                  <a:schemeClr val="tx1"/>
                </a:solidFill>
                <a:latin typeface="+mn-lt"/>
                <a:ea typeface="+mn-ea"/>
                <a:cs typeface="+mn-cs"/>
              </a:rPr>
              <a:t> </a:t>
            </a:r>
            <a:r>
              <a:rPr lang="en-IN" sz="1200" kern="1200" dirty="0" err="1" smtClean="0">
                <a:solidFill>
                  <a:schemeClr val="tx1"/>
                </a:solidFill>
                <a:latin typeface="+mn-lt"/>
                <a:ea typeface="+mn-ea"/>
                <a:cs typeface="+mn-cs"/>
              </a:rPr>
              <a:t>shuddhi</a:t>
            </a:r>
            <a:r>
              <a:rPr lang="en-IN" sz="1200" kern="1200" dirty="0" smtClean="0">
                <a:solidFill>
                  <a:schemeClr val="tx1"/>
                </a:solidFill>
                <a:latin typeface="+mn-lt"/>
                <a:ea typeface="+mn-ea"/>
                <a:cs typeface="+mn-cs"/>
              </a:rPr>
              <a:t> prayer has positive effects on</a:t>
            </a:r>
            <a:r>
              <a:rPr lang="en-IN" sz="1200" kern="1200" baseline="0" dirty="0" smtClean="0">
                <a:solidFill>
                  <a:schemeClr val="tx1"/>
                </a:solidFill>
                <a:latin typeface="+mn-lt"/>
                <a:ea typeface="+mn-ea"/>
                <a:cs typeface="+mn-cs"/>
              </a:rPr>
              <a:t> </a:t>
            </a:r>
            <a:r>
              <a:rPr lang="en-IN" sz="1200" kern="1200" dirty="0" smtClean="0">
                <a:solidFill>
                  <a:schemeClr val="tx1"/>
                </a:solidFill>
                <a:latin typeface="+mn-lt"/>
                <a:ea typeface="+mn-ea"/>
                <a:cs typeface="+mn-cs"/>
              </a:rPr>
              <a:t>improving the state of coherence in the human biofield and thereby benefiting the</a:t>
            </a:r>
            <a:r>
              <a:rPr lang="en-IN" sz="1200" kern="1200" baseline="0" dirty="0" smtClean="0">
                <a:solidFill>
                  <a:schemeClr val="tx1"/>
                </a:solidFill>
                <a:latin typeface="+mn-lt"/>
                <a:ea typeface="+mn-ea"/>
                <a:cs typeface="+mn-cs"/>
              </a:rPr>
              <a:t> </a:t>
            </a:r>
            <a:r>
              <a:rPr lang="en-IN" sz="1200" kern="1200" dirty="0" smtClean="0">
                <a:solidFill>
                  <a:schemeClr val="tx1"/>
                </a:solidFill>
                <a:latin typeface="+mn-lt"/>
                <a:ea typeface="+mn-ea"/>
                <a:cs typeface="+mn-cs"/>
              </a:rPr>
              <a:t>mental health and physical health</a:t>
            </a:r>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29</a:t>
            </a:fld>
            <a:endParaRPr lang="en-I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http://www.biofieldsciences.com/</a:t>
            </a:r>
          </a:p>
          <a:p>
            <a:pPr rtl="0"/>
            <a:r>
              <a:rPr lang="en-IN" dirty="0" smtClean="0"/>
              <a:t>[1] </a:t>
            </a:r>
            <a:r>
              <a:rPr lang="en-IN" sz="1200" b="0" i="0" u="none" strike="noStrike" kern="1200" dirty="0" smtClean="0">
                <a:solidFill>
                  <a:schemeClr val="tx1"/>
                </a:solidFill>
                <a:latin typeface="+mn-lt"/>
                <a:ea typeface="+mn-ea"/>
                <a:cs typeface="+mn-cs"/>
              </a:rPr>
              <a:t> </a:t>
            </a:r>
            <a:r>
              <a:rPr lang="en-IN" sz="1200" b="0" i="0" u="none" strike="noStrike" kern="1200" dirty="0" err="1" smtClean="0">
                <a:solidFill>
                  <a:schemeClr val="tx1"/>
                </a:solidFill>
                <a:latin typeface="+mn-lt"/>
                <a:ea typeface="+mn-ea"/>
                <a:cs typeface="+mn-cs"/>
              </a:rPr>
              <a:t>V.Menon</a:t>
            </a:r>
            <a:r>
              <a:rPr lang="en-IN" sz="1200" b="0" i="0" u="none" strike="noStrike" kern="1200" dirty="0" smtClean="0">
                <a:solidFill>
                  <a:schemeClr val="tx1"/>
                </a:solidFill>
                <a:latin typeface="+mn-lt"/>
                <a:ea typeface="+mn-ea"/>
                <a:cs typeface="+mn-cs"/>
              </a:rPr>
              <a:t> and al. (2005) The rewards of music listening: Response and physiological connectivity of the </a:t>
            </a:r>
            <a:r>
              <a:rPr lang="en-IN" sz="1200" b="0" i="0" u="none" strike="noStrike" kern="1200" dirty="0" err="1" smtClean="0">
                <a:solidFill>
                  <a:schemeClr val="tx1"/>
                </a:solidFill>
                <a:latin typeface="+mn-lt"/>
                <a:ea typeface="+mn-ea"/>
                <a:cs typeface="+mn-cs"/>
              </a:rPr>
              <a:t>mesolimbic</a:t>
            </a:r>
            <a:r>
              <a:rPr lang="en-IN" sz="1200" b="0" i="0" u="none" strike="noStrike" kern="1200" dirty="0" smtClean="0">
                <a:solidFill>
                  <a:schemeClr val="tx1"/>
                </a:solidFill>
                <a:latin typeface="+mn-lt"/>
                <a:ea typeface="+mn-ea"/>
                <a:cs typeface="+mn-cs"/>
              </a:rPr>
              <a:t> system </a:t>
            </a:r>
            <a:endParaRPr lang="en-IN" b="0" dirty="0" smtClean="0"/>
          </a:p>
          <a:p>
            <a:r>
              <a:rPr lang="en-IN" sz="1200" b="0" i="0" u="none" strike="noStrike" kern="1200" dirty="0" smtClean="0">
                <a:solidFill>
                  <a:schemeClr val="tx1"/>
                </a:solidFill>
                <a:latin typeface="+mn-lt"/>
                <a:ea typeface="+mn-ea"/>
                <a:cs typeface="+mn-cs"/>
              </a:rPr>
              <a:t>[2] Stefan </a:t>
            </a:r>
            <a:r>
              <a:rPr lang="en-IN" sz="1200" b="0" i="0" u="none" strike="noStrike" kern="1200" dirty="0" err="1" smtClean="0">
                <a:solidFill>
                  <a:schemeClr val="tx1"/>
                </a:solidFill>
                <a:latin typeface="+mn-lt"/>
                <a:ea typeface="+mn-ea"/>
                <a:cs typeface="+mn-cs"/>
              </a:rPr>
              <a:t>Koelsch</a:t>
            </a:r>
            <a:r>
              <a:rPr lang="en-IN" sz="1200" b="0" i="0" u="none" strike="noStrike" kern="1200" dirty="0" smtClean="0">
                <a:solidFill>
                  <a:schemeClr val="tx1"/>
                </a:solidFill>
                <a:latin typeface="+mn-lt"/>
                <a:ea typeface="+mn-ea"/>
                <a:cs typeface="+mn-cs"/>
              </a:rPr>
              <a:t> and al. (2010) Towards a neural basis of music-evoked emotions.</a:t>
            </a:r>
            <a:r>
              <a:rPr lang="en-IN" dirty="0" smtClean="0"/>
              <a:t/>
            </a:r>
            <a:br>
              <a:rPr lang="en-IN" dirty="0" smtClean="0"/>
            </a:br>
            <a:r>
              <a:rPr lang="en-IN" dirty="0" smtClean="0"/>
              <a:t>Autobiography of a Yogi</a:t>
            </a:r>
            <a:r>
              <a:rPr lang="en-IN" baseline="0" dirty="0" smtClean="0"/>
              <a:t> </a:t>
            </a:r>
            <a:r>
              <a:rPr lang="en-IN" dirty="0" smtClean="0"/>
              <a:t>Sri Sri </a:t>
            </a:r>
            <a:r>
              <a:rPr lang="en-IN" dirty="0" err="1" smtClean="0"/>
              <a:t>Paramahansa</a:t>
            </a:r>
            <a:r>
              <a:rPr lang="en-IN" dirty="0" smtClean="0"/>
              <a:t> </a:t>
            </a:r>
            <a:r>
              <a:rPr lang="en-IN" dirty="0" err="1" smtClean="0"/>
              <a:t>Yogananda</a:t>
            </a:r>
            <a:endParaRPr lang="en-IN" dirty="0" smtClean="0"/>
          </a:p>
          <a:p>
            <a:endParaRPr lang="en-IN" dirty="0" smtClean="0"/>
          </a:p>
          <a:p>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30</a:t>
            </a:fld>
            <a:endParaRPr lang="en-I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smtClean="0"/>
          </a:p>
          <a:p>
            <a:r>
              <a:rPr lang="en-IN" sz="1200" kern="1200" dirty="0" err="1" smtClean="0">
                <a:solidFill>
                  <a:schemeClr val="tx1"/>
                </a:solidFill>
                <a:latin typeface="+mn-lt"/>
                <a:ea typeface="+mn-ea"/>
                <a:cs typeface="+mn-cs"/>
              </a:rPr>
              <a:t>CohlyH,Kostyuk,IsokpehiR,Rajnarayanan.Bioelectrographic</a:t>
            </a:r>
            <a:r>
              <a:rPr lang="en-IN" sz="1200" kern="1200" dirty="0" smtClean="0">
                <a:solidFill>
                  <a:schemeClr val="tx1"/>
                </a:solidFill>
                <a:latin typeface="+mn-lt"/>
                <a:ea typeface="+mn-ea"/>
                <a:cs typeface="+mn-cs"/>
              </a:rPr>
              <a:t> method of preventive</a:t>
            </a:r>
            <a:r>
              <a:rPr lang="en-IN" sz="1200" kern="1200" baseline="0" dirty="0" smtClean="0">
                <a:solidFill>
                  <a:schemeClr val="tx1"/>
                </a:solidFill>
                <a:latin typeface="+mn-lt"/>
                <a:ea typeface="+mn-ea"/>
                <a:cs typeface="+mn-cs"/>
              </a:rPr>
              <a:t> </a:t>
            </a:r>
            <a:r>
              <a:rPr lang="en-IN" sz="1200" kern="1200" dirty="0" err="1" smtClean="0">
                <a:solidFill>
                  <a:schemeClr val="tx1"/>
                </a:solidFill>
                <a:latin typeface="+mn-lt"/>
                <a:ea typeface="+mn-ea"/>
                <a:cs typeface="+mn-cs"/>
              </a:rPr>
              <a:t>healthcare.In:FirstAnnualORNLBiomedicalScienceandEngineering</a:t>
            </a:r>
            <a:r>
              <a:rPr lang="en-IN" sz="1200" kern="1200" dirty="0" smtClean="0">
                <a:solidFill>
                  <a:schemeClr val="tx1"/>
                </a:solidFill>
                <a:latin typeface="+mn-lt"/>
                <a:ea typeface="+mn-ea"/>
                <a:cs typeface="+mn-cs"/>
              </a:rPr>
              <a:t> Conference; 2009. p. 1-4.</a:t>
            </a:r>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31</a:t>
            </a:fld>
            <a:endParaRPr lang="en-I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dirty="0" smtClean="0">
                <a:solidFill>
                  <a:schemeClr val="tx1"/>
                </a:solidFill>
                <a:latin typeface="+mn-lt"/>
                <a:ea typeface="+mn-ea"/>
                <a:cs typeface="+mn-cs"/>
              </a:rPr>
              <a:t></a:t>
            </a:r>
          </a:p>
          <a:p>
            <a:r>
              <a:rPr lang="en-IN" sz="1200" kern="1200" dirty="0" smtClean="0">
                <a:solidFill>
                  <a:schemeClr val="tx1"/>
                </a:solidFill>
                <a:latin typeface="+mn-lt"/>
                <a:ea typeface="+mn-ea"/>
                <a:cs typeface="+mn-cs"/>
              </a:rPr>
              <a:t>K. </a:t>
            </a:r>
            <a:r>
              <a:rPr lang="en-IN" sz="1200" kern="1200" dirty="0" err="1" smtClean="0">
                <a:solidFill>
                  <a:schemeClr val="tx1"/>
                </a:solidFill>
                <a:latin typeface="+mn-lt"/>
                <a:ea typeface="+mn-ea"/>
                <a:cs typeface="+mn-cs"/>
              </a:rPr>
              <a:t>Priyadarsini</a:t>
            </a:r>
            <a:r>
              <a:rPr lang="en-IN" sz="1200" kern="1200" dirty="0" smtClean="0">
                <a:solidFill>
                  <a:schemeClr val="tx1"/>
                </a:solidFill>
                <a:latin typeface="+mn-lt"/>
                <a:ea typeface="+mn-ea"/>
                <a:cs typeface="+mn-cs"/>
              </a:rPr>
              <a:t>, P. </a:t>
            </a:r>
            <a:r>
              <a:rPr lang="en-IN" sz="1200" kern="1200" dirty="0" err="1" smtClean="0">
                <a:solidFill>
                  <a:schemeClr val="tx1"/>
                </a:solidFill>
                <a:latin typeface="+mn-lt"/>
                <a:ea typeface="+mn-ea"/>
                <a:cs typeface="+mn-cs"/>
              </a:rPr>
              <a:t>Thangam</a:t>
            </a:r>
            <a:r>
              <a:rPr lang="en-IN" sz="1200" kern="1200" dirty="0" smtClean="0">
                <a:solidFill>
                  <a:schemeClr val="tx1"/>
                </a:solidFill>
                <a:latin typeface="+mn-lt"/>
                <a:ea typeface="+mn-ea"/>
                <a:cs typeface="+mn-cs"/>
              </a:rPr>
              <a:t>, and S. </a:t>
            </a:r>
            <a:r>
              <a:rPr lang="en-IN" sz="1200" kern="1200" dirty="0" err="1" smtClean="0">
                <a:solidFill>
                  <a:schemeClr val="tx1"/>
                </a:solidFill>
                <a:latin typeface="+mn-lt"/>
                <a:ea typeface="+mn-ea"/>
                <a:cs typeface="+mn-cs"/>
              </a:rPr>
              <a:t>Gunasekaran</a:t>
            </a:r>
            <a:r>
              <a:rPr lang="en-IN" sz="1200" kern="1200" dirty="0" smtClean="0">
                <a:solidFill>
                  <a:schemeClr val="tx1"/>
                </a:solidFill>
                <a:latin typeface="+mn-lt"/>
                <a:ea typeface="+mn-ea"/>
                <a:cs typeface="+mn-cs"/>
              </a:rPr>
              <a:t>, </a:t>
            </a:r>
            <a:r>
              <a:rPr lang="en-IN" sz="1200" kern="1200" dirty="0" err="1" smtClean="0">
                <a:solidFill>
                  <a:schemeClr val="tx1"/>
                </a:solidFill>
                <a:latin typeface="+mn-lt"/>
                <a:ea typeface="+mn-ea"/>
                <a:cs typeface="+mn-cs"/>
              </a:rPr>
              <a:t>Kirlian</a:t>
            </a:r>
            <a:r>
              <a:rPr lang="en-IN" sz="1200" kern="1200" dirty="0" smtClean="0">
                <a:solidFill>
                  <a:schemeClr val="tx1"/>
                </a:solidFill>
                <a:latin typeface="+mn-lt"/>
                <a:ea typeface="+mn-ea"/>
                <a:cs typeface="+mn-cs"/>
              </a:rPr>
              <a:t> Images in Medical Diagnosis: A</a:t>
            </a:r>
            <a:r>
              <a:rPr lang="en-IN" sz="1200" kern="1200" baseline="0" dirty="0" smtClean="0">
                <a:solidFill>
                  <a:schemeClr val="tx1"/>
                </a:solidFill>
                <a:latin typeface="+mn-lt"/>
                <a:ea typeface="+mn-ea"/>
                <a:cs typeface="+mn-cs"/>
              </a:rPr>
              <a:t> </a:t>
            </a:r>
            <a:r>
              <a:rPr lang="en-IN" sz="1200" kern="1200" dirty="0" smtClean="0">
                <a:solidFill>
                  <a:schemeClr val="tx1"/>
                </a:solidFill>
                <a:latin typeface="+mn-lt"/>
                <a:ea typeface="+mn-ea"/>
                <a:cs typeface="+mn-cs"/>
              </a:rPr>
              <a:t>Survey</a:t>
            </a:r>
            <a:r>
              <a:rPr lang="en-IN" sz="1200" kern="1200" baseline="0" dirty="0" smtClean="0">
                <a:solidFill>
                  <a:schemeClr val="tx1"/>
                </a:solidFill>
                <a:latin typeface="+mn-lt"/>
                <a:ea typeface="+mn-ea"/>
                <a:cs typeface="+mn-cs"/>
              </a:rPr>
              <a:t> </a:t>
            </a:r>
            <a:r>
              <a:rPr lang="en-IN" sz="1200" kern="1200" dirty="0" smtClean="0">
                <a:solidFill>
                  <a:schemeClr val="tx1"/>
                </a:solidFill>
                <a:latin typeface="+mn-lt"/>
                <a:ea typeface="+mn-ea"/>
                <a:cs typeface="+mn-cs"/>
              </a:rPr>
              <a:t>in International Conference on Simulations in Computing Nexus, ICSCN, 2014, pp. 5-7.</a:t>
            </a:r>
          </a:p>
          <a:p>
            <a:r>
              <a:rPr lang="en-IN" sz="1200" kern="1200" dirty="0" smtClean="0">
                <a:solidFill>
                  <a:schemeClr val="tx1"/>
                </a:solidFill>
                <a:latin typeface="+mn-lt"/>
                <a:ea typeface="+mn-ea"/>
                <a:cs typeface="+mn-cs"/>
              </a:rPr>
              <a:t></a:t>
            </a:r>
          </a:p>
          <a:p>
            <a:r>
              <a:rPr lang="en-IN" sz="1200" kern="1200" dirty="0" smtClean="0">
                <a:solidFill>
                  <a:schemeClr val="tx1"/>
                </a:solidFill>
                <a:latin typeface="+mn-lt"/>
                <a:ea typeface="+mn-ea"/>
                <a:cs typeface="+mn-cs"/>
              </a:rPr>
              <a:t>I. </a:t>
            </a:r>
            <a:r>
              <a:rPr lang="en-IN" sz="1200" kern="1200" dirty="0" err="1" smtClean="0">
                <a:solidFill>
                  <a:schemeClr val="tx1"/>
                </a:solidFill>
                <a:latin typeface="+mn-lt"/>
                <a:ea typeface="+mn-ea"/>
                <a:cs typeface="+mn-cs"/>
              </a:rPr>
              <a:t>Ignatov</a:t>
            </a:r>
            <a:r>
              <a:rPr lang="en-IN" sz="1200" kern="1200" dirty="0" smtClean="0">
                <a:solidFill>
                  <a:schemeClr val="tx1"/>
                </a:solidFill>
                <a:latin typeface="+mn-lt"/>
                <a:ea typeface="+mn-ea"/>
                <a:cs typeface="+mn-cs"/>
              </a:rPr>
              <a:t>, O. </a:t>
            </a:r>
            <a:r>
              <a:rPr lang="en-IN" sz="1200" kern="1200" dirty="0" err="1" smtClean="0">
                <a:solidFill>
                  <a:schemeClr val="tx1"/>
                </a:solidFill>
                <a:latin typeface="+mn-lt"/>
                <a:ea typeface="+mn-ea"/>
                <a:cs typeface="+mn-cs"/>
              </a:rPr>
              <a:t>Mosin</a:t>
            </a:r>
            <a:r>
              <a:rPr lang="en-IN" sz="1200" kern="1200" dirty="0" smtClean="0">
                <a:solidFill>
                  <a:schemeClr val="tx1"/>
                </a:solidFill>
                <a:latin typeface="+mn-lt"/>
                <a:ea typeface="+mn-ea"/>
                <a:cs typeface="+mn-cs"/>
              </a:rPr>
              <a:t>, and C. </a:t>
            </a:r>
            <a:r>
              <a:rPr lang="en-IN" sz="1200" kern="1200" dirty="0" err="1" smtClean="0">
                <a:solidFill>
                  <a:schemeClr val="tx1"/>
                </a:solidFill>
                <a:latin typeface="+mn-lt"/>
                <a:ea typeface="+mn-ea"/>
                <a:cs typeface="+mn-cs"/>
              </a:rPr>
              <a:t>Stoyanov</a:t>
            </a:r>
            <a:r>
              <a:rPr lang="en-IN" sz="1200" kern="1200" dirty="0" smtClean="0">
                <a:solidFill>
                  <a:schemeClr val="tx1"/>
                </a:solidFill>
                <a:latin typeface="+mn-lt"/>
                <a:ea typeface="+mn-ea"/>
                <a:cs typeface="+mn-cs"/>
              </a:rPr>
              <a:t>, Fields in Electromagnetic Spectrum Emitted from the</a:t>
            </a:r>
            <a:r>
              <a:rPr lang="en-IN" sz="1200" kern="1200" baseline="0" dirty="0" smtClean="0">
                <a:solidFill>
                  <a:schemeClr val="tx1"/>
                </a:solidFill>
                <a:latin typeface="+mn-lt"/>
                <a:ea typeface="+mn-ea"/>
                <a:cs typeface="+mn-cs"/>
              </a:rPr>
              <a:t> </a:t>
            </a:r>
            <a:r>
              <a:rPr lang="en-IN" sz="1200" kern="1200" dirty="0" smtClean="0">
                <a:solidFill>
                  <a:schemeClr val="tx1"/>
                </a:solidFill>
                <a:latin typeface="+mn-lt"/>
                <a:ea typeface="+mn-ea"/>
                <a:cs typeface="+mn-cs"/>
              </a:rPr>
              <a:t>Human Body. Applications in Medicine. Journal of Health, Medicine and Nursing, vol. 7, pp.</a:t>
            </a:r>
            <a:r>
              <a:rPr lang="en-IN" sz="1200" kern="1200" baseline="0" dirty="0" smtClean="0">
                <a:solidFill>
                  <a:schemeClr val="tx1"/>
                </a:solidFill>
                <a:latin typeface="+mn-lt"/>
                <a:ea typeface="+mn-ea"/>
                <a:cs typeface="+mn-cs"/>
              </a:rPr>
              <a:t> </a:t>
            </a:r>
            <a:r>
              <a:rPr lang="en-IN" sz="1200" kern="1200" dirty="0" smtClean="0">
                <a:solidFill>
                  <a:schemeClr val="tx1"/>
                </a:solidFill>
                <a:latin typeface="+mn-lt"/>
                <a:ea typeface="+mn-ea"/>
                <a:cs typeface="+mn-cs"/>
              </a:rPr>
              <a:t>1-23, 2014.</a:t>
            </a:r>
            <a:endParaRPr lang="en-IN" dirty="0" smtClean="0"/>
          </a:p>
        </p:txBody>
      </p:sp>
      <p:sp>
        <p:nvSpPr>
          <p:cNvPr id="4" name="Slide Number Placeholder 3"/>
          <p:cNvSpPr>
            <a:spLocks noGrp="1"/>
          </p:cNvSpPr>
          <p:nvPr>
            <p:ph type="sldNum" sz="quarter" idx="10"/>
          </p:nvPr>
        </p:nvSpPr>
        <p:spPr/>
        <p:txBody>
          <a:bodyPr/>
          <a:lstStyle/>
          <a:p>
            <a:fld id="{CC43E5BA-9012-4253-A969-04A440B3065A}" type="slidenum">
              <a:rPr lang="en-IN" smtClean="0"/>
              <a:pPr/>
              <a:t>32</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e energy flow in the respiratory system and immune system was elevated to their highest optimal level (4.66/5 x 10 -2 joules) and (4.36/5 x 10 -2 joules) respectively. The stress levels had a slight reduction as well. (2.33/2.5)</a:t>
            </a:r>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3</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IN" dirty="0" smtClean="0"/>
              <a:t>[1] </a:t>
            </a:r>
            <a:r>
              <a:rPr lang="en-IN" sz="1200" b="0" i="0" u="none" strike="noStrike" kern="1200" dirty="0" smtClean="0">
                <a:solidFill>
                  <a:schemeClr val="tx1"/>
                </a:solidFill>
                <a:latin typeface="+mn-lt"/>
                <a:ea typeface="+mn-ea"/>
                <a:cs typeface="+mn-cs"/>
              </a:rPr>
              <a:t> </a:t>
            </a:r>
            <a:r>
              <a:rPr lang="en-IN" sz="1200" b="0" i="0" u="none" strike="noStrike" kern="1200" dirty="0" err="1" smtClean="0">
                <a:solidFill>
                  <a:schemeClr val="tx1"/>
                </a:solidFill>
                <a:latin typeface="+mn-lt"/>
                <a:ea typeface="+mn-ea"/>
                <a:cs typeface="+mn-cs"/>
              </a:rPr>
              <a:t>V.Menon</a:t>
            </a:r>
            <a:r>
              <a:rPr lang="en-IN" sz="1200" b="0" i="0" u="none" strike="noStrike" kern="1200" dirty="0" smtClean="0">
                <a:solidFill>
                  <a:schemeClr val="tx1"/>
                </a:solidFill>
                <a:latin typeface="+mn-lt"/>
                <a:ea typeface="+mn-ea"/>
                <a:cs typeface="+mn-cs"/>
              </a:rPr>
              <a:t> and al. (2005) The rewards of music listening: Response and physiological connectivity of the </a:t>
            </a:r>
            <a:r>
              <a:rPr lang="en-IN" sz="1200" b="0" i="0" u="none" strike="noStrike" kern="1200" dirty="0" err="1" smtClean="0">
                <a:solidFill>
                  <a:schemeClr val="tx1"/>
                </a:solidFill>
                <a:latin typeface="+mn-lt"/>
                <a:ea typeface="+mn-ea"/>
                <a:cs typeface="+mn-cs"/>
              </a:rPr>
              <a:t>mesolimbic</a:t>
            </a:r>
            <a:r>
              <a:rPr lang="en-IN" sz="1200" b="0" i="0" u="none" strike="noStrike" kern="1200" dirty="0" smtClean="0">
                <a:solidFill>
                  <a:schemeClr val="tx1"/>
                </a:solidFill>
                <a:latin typeface="+mn-lt"/>
                <a:ea typeface="+mn-ea"/>
                <a:cs typeface="+mn-cs"/>
              </a:rPr>
              <a:t> system </a:t>
            </a:r>
            <a:endParaRPr lang="en-IN" b="0" dirty="0" smtClean="0"/>
          </a:p>
          <a:p>
            <a:r>
              <a:rPr lang="en-IN" sz="1200" b="0" i="0" u="none" strike="noStrike" kern="1200" dirty="0" smtClean="0">
                <a:solidFill>
                  <a:schemeClr val="tx1"/>
                </a:solidFill>
                <a:latin typeface="+mn-lt"/>
                <a:ea typeface="+mn-ea"/>
                <a:cs typeface="+mn-cs"/>
              </a:rPr>
              <a:t>[2] Stefan </a:t>
            </a:r>
            <a:r>
              <a:rPr lang="en-IN" sz="1200" b="0" i="0" u="none" strike="noStrike" kern="1200" dirty="0" err="1" smtClean="0">
                <a:solidFill>
                  <a:schemeClr val="tx1"/>
                </a:solidFill>
                <a:latin typeface="+mn-lt"/>
                <a:ea typeface="+mn-ea"/>
                <a:cs typeface="+mn-cs"/>
              </a:rPr>
              <a:t>Koelsch</a:t>
            </a:r>
            <a:r>
              <a:rPr lang="en-IN" sz="1200" b="0" i="0" u="none" strike="noStrike" kern="1200" dirty="0" smtClean="0">
                <a:solidFill>
                  <a:schemeClr val="tx1"/>
                </a:solidFill>
                <a:latin typeface="+mn-lt"/>
                <a:ea typeface="+mn-ea"/>
                <a:cs typeface="+mn-cs"/>
              </a:rPr>
              <a:t> and al. (2010) Towards a neural basis of music-evoked emotions.</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6</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IN" sz="1200" b="0" i="0" u="none" strike="noStrike" kern="1200" dirty="0" smtClean="0">
                <a:solidFill>
                  <a:schemeClr val="tx1"/>
                </a:solidFill>
                <a:latin typeface="+mn-lt"/>
                <a:ea typeface="+mn-ea"/>
                <a:cs typeface="+mn-cs"/>
              </a:rPr>
              <a:t>[3] Dawn Kuhn and al. (2002) The Effects of Active and Passive Participation in Musical Activity on the Immune System as Measured by Salivary Immunoglobulin A (</a:t>
            </a:r>
            <a:r>
              <a:rPr lang="en-IN" sz="1200" b="0" i="0" u="none" strike="noStrike" kern="1200" dirty="0" err="1" smtClean="0">
                <a:solidFill>
                  <a:schemeClr val="tx1"/>
                </a:solidFill>
                <a:latin typeface="+mn-lt"/>
                <a:ea typeface="+mn-ea"/>
                <a:cs typeface="+mn-cs"/>
              </a:rPr>
              <a:t>SlgA</a:t>
            </a:r>
            <a:r>
              <a:rPr lang="en-IN" sz="1200" b="0" i="0" u="none" strike="noStrike" kern="1200" dirty="0" smtClean="0">
                <a:solidFill>
                  <a:schemeClr val="tx1"/>
                </a:solidFill>
                <a:latin typeface="+mn-lt"/>
                <a:ea typeface="+mn-ea"/>
                <a:cs typeface="+mn-cs"/>
              </a:rPr>
              <a:t>). </a:t>
            </a:r>
          </a:p>
          <a:p>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7</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8</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A small test has been conducted with analysis of a personal energetic homeostasis by measuring energy fields using an advanced Electro-Photonic Imaging camera (EPI/GDV) to measure the subtle changes in the vitality of the human biofield after listening to the forgiveness prayer for 5mins.</a:t>
            </a:r>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14</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s low energy flow in the respiratory system (3.77/5 x 10 -2 joules) and immune system has optimum energy (4.31/5 x 10 -2 joules). The emotional stress levels were high (2.43/2.5). </a:t>
            </a:r>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16</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17</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e energy flow in the respiratory system and immune system was elevated to their highest optimal level (4.66/5 x 10 -2 joules) and (4.36/5 x 10 -2 joules) respectively. The stress levels had a slight reduction as well. (2.33/2.5)</a:t>
            </a:r>
            <a:endParaRPr lang="en-IN" dirty="0"/>
          </a:p>
        </p:txBody>
      </p:sp>
      <p:sp>
        <p:nvSpPr>
          <p:cNvPr id="4" name="Slide Number Placeholder 3"/>
          <p:cNvSpPr>
            <a:spLocks noGrp="1"/>
          </p:cNvSpPr>
          <p:nvPr>
            <p:ph type="sldNum" sz="quarter" idx="10"/>
          </p:nvPr>
        </p:nvSpPr>
        <p:spPr/>
        <p:txBody>
          <a:bodyPr/>
          <a:lstStyle/>
          <a:p>
            <a:fld id="{CC43E5BA-9012-4253-A969-04A440B3065A}" type="slidenum">
              <a:rPr lang="en-IN" smtClean="0"/>
              <a:pPr/>
              <a:t>18</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DD8684FE-B13C-4F8E-9D14-ED7827F8C526}" type="datetimeFigureOut">
              <a:rPr lang="en-US" smtClean="0"/>
              <a:pPr/>
              <a:t>7/24/2022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5FF6F14-E83A-4367-8A75-000302018E24}"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D8684FE-B13C-4F8E-9D14-ED7827F8C526}" type="datetimeFigureOut">
              <a:rPr lang="en-US" smtClean="0"/>
              <a:pPr/>
              <a:t>7/24/2022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5FF6F14-E83A-4367-8A75-000302018E24}"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D8684FE-B13C-4F8E-9D14-ED7827F8C526}" type="datetimeFigureOut">
              <a:rPr lang="en-US" smtClean="0"/>
              <a:pPr/>
              <a:t>7/24/2022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5FF6F14-E83A-4367-8A75-000302018E24}"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D8684FE-B13C-4F8E-9D14-ED7827F8C526}" type="datetimeFigureOut">
              <a:rPr lang="en-US" smtClean="0"/>
              <a:pPr/>
              <a:t>7/24/2022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5FF6F14-E83A-4367-8A75-000302018E24}"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8684FE-B13C-4F8E-9D14-ED7827F8C526}" type="datetimeFigureOut">
              <a:rPr lang="en-US" smtClean="0"/>
              <a:pPr/>
              <a:t>7/24/2022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5FF6F14-E83A-4367-8A75-000302018E24}"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DD8684FE-B13C-4F8E-9D14-ED7827F8C526}" type="datetimeFigureOut">
              <a:rPr lang="en-US" smtClean="0"/>
              <a:pPr/>
              <a:t>7/24/2022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5FF6F14-E83A-4367-8A75-000302018E24}"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DD8684FE-B13C-4F8E-9D14-ED7827F8C526}" type="datetimeFigureOut">
              <a:rPr lang="en-US" smtClean="0"/>
              <a:pPr/>
              <a:t>7/24/2022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5FF6F14-E83A-4367-8A75-000302018E24}"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DD8684FE-B13C-4F8E-9D14-ED7827F8C526}" type="datetimeFigureOut">
              <a:rPr lang="en-US" smtClean="0"/>
              <a:pPr/>
              <a:t>7/24/2022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5FF6F14-E83A-4367-8A75-000302018E24}"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8684FE-B13C-4F8E-9D14-ED7827F8C526}" type="datetimeFigureOut">
              <a:rPr lang="en-US" smtClean="0"/>
              <a:pPr/>
              <a:t>7/24/2022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5FF6F14-E83A-4367-8A75-000302018E24}"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8684FE-B13C-4F8E-9D14-ED7827F8C526}" type="datetimeFigureOut">
              <a:rPr lang="en-US" smtClean="0"/>
              <a:pPr/>
              <a:t>7/24/2022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5FF6F14-E83A-4367-8A75-000302018E24}"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8684FE-B13C-4F8E-9D14-ED7827F8C526}" type="datetimeFigureOut">
              <a:rPr lang="en-US" smtClean="0"/>
              <a:pPr/>
              <a:t>7/24/2022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5FF6F14-E83A-4367-8A75-000302018E24}"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8684FE-B13C-4F8E-9D14-ED7827F8C526}" type="datetimeFigureOut">
              <a:rPr lang="en-US" smtClean="0"/>
              <a:pPr/>
              <a:t>7/24/2022</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FF6F14-E83A-4367-8A75-000302018E24}"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357554" y="0"/>
            <a:ext cx="5786446" cy="8072470"/>
          </a:xfrm>
          <a:prstGeom prst="rect">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ctrTitle"/>
          </p:nvPr>
        </p:nvSpPr>
        <p:spPr>
          <a:xfrm>
            <a:off x="3143240" y="785794"/>
            <a:ext cx="6000760" cy="4857784"/>
          </a:xfrm>
        </p:spPr>
        <p:txBody>
          <a:bodyPr>
            <a:noAutofit/>
          </a:bodyPr>
          <a:lstStyle/>
          <a:p>
            <a:r>
              <a:rPr lang="en-IN" dirty="0" smtClean="0"/>
              <a:t>Effects of</a:t>
            </a:r>
            <a:br>
              <a:rPr lang="en-IN" dirty="0" smtClean="0"/>
            </a:br>
            <a:r>
              <a:rPr lang="en-IN" dirty="0" smtClean="0"/>
              <a:t> Sadhana Yoglakshmi’s chants on the human biofield</a:t>
            </a:r>
            <a:endParaRPr lang="en-IN" dirty="0"/>
          </a:p>
        </p:txBody>
      </p:sp>
      <p:pic>
        <p:nvPicPr>
          <p:cNvPr id="8" name="Content Placeholder 3" descr="logo.png"/>
          <p:cNvPicPr>
            <a:picLocks noChangeAspect="1"/>
          </p:cNvPicPr>
          <p:nvPr/>
        </p:nvPicPr>
        <p:blipFill>
          <a:blip r:embed="rId3"/>
          <a:stretch>
            <a:fillRect/>
          </a:stretch>
        </p:blipFill>
        <p:spPr>
          <a:xfrm>
            <a:off x="500034" y="4214818"/>
            <a:ext cx="2894628" cy="1071570"/>
          </a:xfrm>
          <a:prstGeom prst="rect">
            <a:avLst/>
          </a:prstGeom>
        </p:spPr>
      </p:pic>
      <p:pic>
        <p:nvPicPr>
          <p:cNvPr id="9" name="Picture 8" descr="2020-03-22 (1).jpg"/>
          <p:cNvPicPr>
            <a:picLocks noChangeAspect="1"/>
          </p:cNvPicPr>
          <p:nvPr/>
        </p:nvPicPr>
        <p:blipFill>
          <a:blip r:embed="rId4" cstate="print"/>
          <a:stretch>
            <a:fillRect/>
          </a:stretch>
        </p:blipFill>
        <p:spPr>
          <a:xfrm>
            <a:off x="857224" y="1928802"/>
            <a:ext cx="1857388" cy="185987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5"/>
                </a:solidFill>
              </a:rPr>
              <a:t>What is human biofield?</a:t>
            </a:r>
            <a:endParaRPr lang="en-IN" dirty="0">
              <a:solidFill>
                <a:schemeClr val="accent5"/>
              </a:solidFill>
            </a:endParaRPr>
          </a:p>
        </p:txBody>
      </p:sp>
      <p:sp>
        <p:nvSpPr>
          <p:cNvPr id="3" name="Content Placeholder 2"/>
          <p:cNvSpPr>
            <a:spLocks noGrp="1"/>
          </p:cNvSpPr>
          <p:nvPr>
            <p:ph idx="1"/>
          </p:nvPr>
        </p:nvSpPr>
        <p:spPr/>
        <p:txBody>
          <a:bodyPr/>
          <a:lstStyle/>
          <a:p>
            <a:r>
              <a:rPr lang="en-IN" dirty="0" smtClean="0"/>
              <a:t>“Human biofield consists of aura and seven major chakras. </a:t>
            </a:r>
          </a:p>
          <a:p>
            <a:endParaRPr lang="en-IN" dirty="0" smtClean="0"/>
          </a:p>
          <a:p>
            <a:r>
              <a:rPr lang="en-IN" dirty="0" smtClean="0"/>
              <a:t>The </a:t>
            </a:r>
            <a:r>
              <a:rPr lang="en-IN" dirty="0" err="1" smtClean="0"/>
              <a:t>sanskrit</a:t>
            </a:r>
            <a:r>
              <a:rPr lang="en-IN" dirty="0" smtClean="0"/>
              <a:t> meaning for the word chakra is "wheel of light". </a:t>
            </a:r>
          </a:p>
          <a:p>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5"/>
                </a:solidFill>
              </a:rPr>
              <a:t>What is human biofield?</a:t>
            </a:r>
            <a:endParaRPr lang="en-IN" dirty="0">
              <a:solidFill>
                <a:schemeClr val="accent5"/>
              </a:solidFill>
            </a:endParaRPr>
          </a:p>
        </p:txBody>
      </p:sp>
      <p:sp>
        <p:nvSpPr>
          <p:cNvPr id="3" name="Content Placeholder 2"/>
          <p:cNvSpPr>
            <a:spLocks noGrp="1"/>
          </p:cNvSpPr>
          <p:nvPr>
            <p:ph idx="1"/>
          </p:nvPr>
        </p:nvSpPr>
        <p:spPr/>
        <p:txBody>
          <a:bodyPr/>
          <a:lstStyle/>
          <a:p>
            <a:pPr>
              <a:buNone/>
            </a:pPr>
            <a:r>
              <a:rPr lang="en-IN" dirty="0" smtClean="0"/>
              <a:t>	These subtle energy </a:t>
            </a:r>
            <a:r>
              <a:rPr lang="en-IN" dirty="0" err="1" smtClean="0"/>
              <a:t>centers</a:t>
            </a:r>
            <a:r>
              <a:rPr lang="en-IN" dirty="0" smtClean="0"/>
              <a:t> are located at the branching of the nervous systems. The seven major chakras play a major role in the maintaining the harmony of the human body. Each energy </a:t>
            </a:r>
            <a:r>
              <a:rPr lang="en-IN" dirty="0" err="1" smtClean="0"/>
              <a:t>center</a:t>
            </a:r>
            <a:r>
              <a:rPr lang="en-IN" dirty="0" smtClean="0"/>
              <a:t> is linked to a physiological endocrine gland via nerve </a:t>
            </a:r>
            <a:r>
              <a:rPr lang="en-IN" dirty="0" err="1" smtClean="0"/>
              <a:t>plexes</a:t>
            </a:r>
            <a:r>
              <a:rPr lang="en-IN" dirty="0" smtClean="0"/>
              <a:t> and directly affects the gland connected to it.</a:t>
            </a:r>
          </a:p>
          <a:p>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5"/>
                </a:solidFill>
              </a:rPr>
              <a:t>What is human biofield</a:t>
            </a:r>
            <a:endParaRPr lang="en-IN" dirty="0">
              <a:solidFill>
                <a:schemeClr val="accent5"/>
              </a:solidFill>
            </a:endParaRPr>
          </a:p>
        </p:txBody>
      </p:sp>
      <p:sp>
        <p:nvSpPr>
          <p:cNvPr id="3" name="Content Placeholder 2"/>
          <p:cNvSpPr>
            <a:spLocks noGrp="1"/>
          </p:cNvSpPr>
          <p:nvPr>
            <p:ph idx="1"/>
          </p:nvPr>
        </p:nvSpPr>
        <p:spPr/>
        <p:txBody>
          <a:bodyPr/>
          <a:lstStyle/>
          <a:p>
            <a:pPr>
              <a:buNone/>
            </a:pPr>
            <a:r>
              <a:rPr lang="en-IN" dirty="0" smtClean="0"/>
              <a:t>	Each gland releases and absorbs certain hormones which are responsible for all emotional states. In turn, this has a strong influence on the psychological functioning of the mind.” [5]</a:t>
            </a:r>
          </a:p>
          <a:p>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7030A0"/>
                </a:solidFill>
              </a:rPr>
              <a:t>Experiment 1</a:t>
            </a:r>
            <a:endParaRPr lang="en-IN" dirty="0">
              <a:solidFill>
                <a:srgbClr val="7030A0"/>
              </a:solidFill>
            </a:endParaRPr>
          </a:p>
        </p:txBody>
      </p:sp>
      <p:sp>
        <p:nvSpPr>
          <p:cNvPr id="3" name="Content Placeholder 2"/>
          <p:cNvSpPr>
            <a:spLocks noGrp="1"/>
          </p:cNvSpPr>
          <p:nvPr>
            <p:ph idx="1"/>
          </p:nvPr>
        </p:nvSpPr>
        <p:spPr/>
        <p:txBody>
          <a:bodyPr>
            <a:normAutofit/>
          </a:bodyPr>
          <a:lstStyle/>
          <a:p>
            <a:pPr algn="ctr">
              <a:buNone/>
            </a:pPr>
            <a:r>
              <a:rPr lang="en-IN" sz="6000" dirty="0" smtClean="0"/>
              <a:t>Effects of Forgiveness Payer on the human biofield</a:t>
            </a:r>
            <a:endParaRPr lang="en-IN" sz="6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7030A0"/>
                </a:solidFill>
              </a:rPr>
              <a:t>Procedure</a:t>
            </a:r>
            <a:endParaRPr lang="en-IN" dirty="0">
              <a:solidFill>
                <a:srgbClr val="7030A0"/>
              </a:solidFill>
            </a:endParaRPr>
          </a:p>
        </p:txBody>
      </p:sp>
      <p:sp>
        <p:nvSpPr>
          <p:cNvPr id="3" name="Content Placeholder 2"/>
          <p:cNvSpPr>
            <a:spLocks noGrp="1"/>
          </p:cNvSpPr>
          <p:nvPr>
            <p:ph idx="1"/>
          </p:nvPr>
        </p:nvSpPr>
        <p:spPr/>
        <p:txBody>
          <a:bodyPr>
            <a:normAutofit/>
          </a:bodyPr>
          <a:lstStyle/>
          <a:p>
            <a:r>
              <a:rPr lang="en-IN" dirty="0" smtClean="0"/>
              <a:t>The energetic homeostasis of the participant was measured using an advanced Electro-Photonic Imaging camera (EPI/GDV) </a:t>
            </a:r>
          </a:p>
          <a:p>
            <a:endParaRPr lang="en-IN" dirty="0" smtClean="0"/>
          </a:p>
          <a:p>
            <a:r>
              <a:rPr lang="en-IN" dirty="0" smtClean="0"/>
              <a:t>The procedure was performed before listening to forgiveness prayer and after 5min listening.</a:t>
            </a:r>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7030A0"/>
                </a:solidFill>
              </a:rPr>
              <a:t>Results – before listening</a:t>
            </a:r>
            <a:endParaRPr lang="en-IN" dirty="0">
              <a:solidFill>
                <a:srgbClr val="7030A0"/>
              </a:solidFill>
            </a:endParaRPr>
          </a:p>
        </p:txBody>
      </p:sp>
      <p:pic>
        <p:nvPicPr>
          <p:cNvPr id="4" name="Content Placeholder 3" descr="fig1_forgiveness_prayer.PNG"/>
          <p:cNvPicPr>
            <a:picLocks noGrp="1" noChangeAspect="1"/>
          </p:cNvPicPr>
          <p:nvPr>
            <p:ph idx="1"/>
          </p:nvPr>
        </p:nvPicPr>
        <p:blipFill>
          <a:blip r:embed="rId2"/>
          <a:stretch>
            <a:fillRect/>
          </a:stretch>
        </p:blipFill>
        <p:spPr>
          <a:xfrm>
            <a:off x="785786" y="1195909"/>
            <a:ext cx="7858180" cy="5332928"/>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7030A0"/>
                </a:solidFill>
              </a:rPr>
              <a:t>Results – before listening</a:t>
            </a:r>
            <a:endParaRPr lang="en-IN" dirty="0"/>
          </a:p>
        </p:txBody>
      </p:sp>
      <p:sp>
        <p:nvSpPr>
          <p:cNvPr id="3" name="Content Placeholder 2"/>
          <p:cNvSpPr>
            <a:spLocks noGrp="1"/>
          </p:cNvSpPr>
          <p:nvPr>
            <p:ph idx="1"/>
          </p:nvPr>
        </p:nvSpPr>
        <p:spPr/>
        <p:txBody>
          <a:bodyPr/>
          <a:lstStyle/>
          <a:p>
            <a:r>
              <a:rPr lang="en-IN" dirty="0" smtClean="0"/>
              <a:t>Low energy flow in the respiratory system (3.77/5 x 10 -2 joules)</a:t>
            </a:r>
          </a:p>
          <a:p>
            <a:r>
              <a:rPr lang="en-IN" dirty="0" smtClean="0"/>
              <a:t>Immune system has optimum energy (4.31/5 x 10 -2 joules)</a:t>
            </a:r>
          </a:p>
          <a:p>
            <a:r>
              <a:rPr lang="en-IN" dirty="0" smtClean="0"/>
              <a:t>The emotional stress levels were high (2.43/2.5)</a:t>
            </a:r>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7030A0"/>
                </a:solidFill>
              </a:rPr>
              <a:t>Results – After 5min listening</a:t>
            </a:r>
            <a:endParaRPr lang="en-IN" dirty="0">
              <a:solidFill>
                <a:srgbClr val="7030A0"/>
              </a:solidFill>
            </a:endParaRPr>
          </a:p>
        </p:txBody>
      </p:sp>
      <p:pic>
        <p:nvPicPr>
          <p:cNvPr id="4" name="Content Placeholder 3" descr="fig1_forgiveness_prayer.PNG"/>
          <p:cNvPicPr>
            <a:picLocks noGrp="1" noChangeAspect="1"/>
          </p:cNvPicPr>
          <p:nvPr>
            <p:ph idx="1"/>
          </p:nvPr>
        </p:nvPicPr>
        <p:blipFill>
          <a:blip r:embed="rId3"/>
          <a:stretch>
            <a:fillRect/>
          </a:stretch>
        </p:blipFill>
        <p:spPr>
          <a:xfrm>
            <a:off x="626770" y="1142984"/>
            <a:ext cx="8017196" cy="5339217"/>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7030A0"/>
                </a:solidFill>
              </a:rPr>
              <a:t>Results – After 5min listening</a:t>
            </a:r>
            <a:endParaRPr lang="en-IN" dirty="0"/>
          </a:p>
        </p:txBody>
      </p:sp>
      <p:sp>
        <p:nvSpPr>
          <p:cNvPr id="3" name="Content Placeholder 2"/>
          <p:cNvSpPr>
            <a:spLocks noGrp="1"/>
          </p:cNvSpPr>
          <p:nvPr>
            <p:ph idx="1"/>
          </p:nvPr>
        </p:nvSpPr>
        <p:spPr/>
        <p:txBody>
          <a:bodyPr/>
          <a:lstStyle/>
          <a:p>
            <a:r>
              <a:rPr lang="en-IN" dirty="0" smtClean="0"/>
              <a:t>The energy flow in the respiratory system and immune system was elevated to their highest optimal level (4.66/5 x 10 -2 joules) and (4.36/5 x 10 -2 joules) respectively</a:t>
            </a:r>
          </a:p>
          <a:p>
            <a:r>
              <a:rPr lang="en-IN" dirty="0" smtClean="0"/>
              <a:t>Immune system has optimum energy (4.31/5 x 10 -2 joules)</a:t>
            </a:r>
          </a:p>
          <a:p>
            <a:r>
              <a:rPr lang="en-IN" dirty="0" smtClean="0"/>
              <a:t>The stress levels had a slight reduction (2.33/2.5)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3">
                    <a:lumMod val="75000"/>
                  </a:schemeClr>
                </a:solidFill>
              </a:rPr>
              <a:t>Experiment 2</a:t>
            </a:r>
            <a:endParaRPr lang="en-IN" dirty="0">
              <a:solidFill>
                <a:schemeClr val="accent3">
                  <a:lumMod val="75000"/>
                </a:schemeClr>
              </a:solidFill>
            </a:endParaRPr>
          </a:p>
        </p:txBody>
      </p:sp>
      <p:sp>
        <p:nvSpPr>
          <p:cNvPr id="3" name="Content Placeholder 2"/>
          <p:cNvSpPr>
            <a:spLocks noGrp="1"/>
          </p:cNvSpPr>
          <p:nvPr>
            <p:ph idx="1"/>
          </p:nvPr>
        </p:nvSpPr>
        <p:spPr/>
        <p:txBody>
          <a:bodyPr>
            <a:normAutofit/>
          </a:bodyPr>
          <a:lstStyle/>
          <a:p>
            <a:pPr algn="ctr">
              <a:buNone/>
            </a:pPr>
            <a:r>
              <a:rPr lang="en-IN" sz="6000" dirty="0" smtClean="0"/>
              <a:t>Effects of </a:t>
            </a:r>
            <a:r>
              <a:rPr lang="en-IN" sz="6000" dirty="0" err="1" smtClean="0"/>
              <a:t>Sahaj</a:t>
            </a:r>
            <a:r>
              <a:rPr lang="en-IN" sz="6000" dirty="0" smtClean="0"/>
              <a:t> </a:t>
            </a:r>
            <a:r>
              <a:rPr lang="en-IN" sz="6000" dirty="0" err="1" smtClean="0"/>
              <a:t>Shuddhi</a:t>
            </a:r>
            <a:r>
              <a:rPr lang="en-IN" sz="6000" dirty="0" smtClean="0"/>
              <a:t> on the human biofield</a:t>
            </a:r>
            <a:endParaRPr lang="en-IN" sz="6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83320"/>
          </a:xfrm>
        </p:spPr>
        <p:txBody>
          <a:bodyPr>
            <a:normAutofit fontScale="90000"/>
          </a:bodyPr>
          <a:lstStyle/>
          <a:p>
            <a:pPr algn="l"/>
            <a:r>
              <a:rPr lang="en-IN" dirty="0" smtClean="0"/>
              <a:t>Research on </a:t>
            </a:r>
            <a:r>
              <a:rPr lang="en-IN" b="1" dirty="0" smtClean="0">
                <a:solidFill>
                  <a:schemeClr val="tx2">
                    <a:lumMod val="60000"/>
                    <a:lumOff val="40000"/>
                  </a:schemeClr>
                </a:solidFill>
              </a:rPr>
              <a:t>FIVE MINUTE </a:t>
            </a:r>
            <a:r>
              <a:rPr lang="en-IN" dirty="0" smtClean="0"/>
              <a:t>Forgiveness Prayer by SADHANA YOGLAKSHMI </a:t>
            </a:r>
            <a:r>
              <a:rPr lang="en-IN" dirty="0" smtClean="0"/>
              <a:t>by </a:t>
            </a:r>
            <a:r>
              <a:rPr lang="en-IN" dirty="0" smtClean="0"/>
              <a:t>team of </a:t>
            </a:r>
            <a:r>
              <a:rPr lang="en-IN" dirty="0" smtClean="0"/>
              <a:t>researchers worked with </a:t>
            </a:r>
            <a:r>
              <a:rPr lang="en-IN" dirty="0" smtClean="0"/>
              <a:t>Prof </a:t>
            </a:r>
            <a:r>
              <a:rPr lang="en-IN" dirty="0" smtClean="0"/>
              <a:t>Dr. Thornton from MIT , who </a:t>
            </a:r>
            <a:r>
              <a:rPr lang="en-IN" dirty="0" smtClean="0"/>
              <a:t>works </a:t>
            </a:r>
            <a:r>
              <a:rPr lang="en-IN" dirty="0" smtClean="0"/>
              <a:t>on Bio Field Scans.</a:t>
            </a:r>
            <a:br>
              <a:rPr lang="en-IN" dirty="0" smtClean="0"/>
            </a:br>
            <a:r>
              <a:rPr lang="en-IN" dirty="0" smtClean="0"/>
              <a:t>They did the Live Scan and the Report is as below.  It immediately improved the RESPIRATORY Tract and IMMUNITY System's Energy. </a:t>
            </a:r>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8229600" cy="1143000"/>
          </a:xfrm>
        </p:spPr>
        <p:txBody>
          <a:bodyPr/>
          <a:lstStyle/>
          <a:p>
            <a:r>
              <a:rPr lang="en-IN" dirty="0" smtClean="0">
                <a:solidFill>
                  <a:schemeClr val="accent3">
                    <a:lumMod val="75000"/>
                  </a:schemeClr>
                </a:solidFill>
              </a:rPr>
              <a:t>Procedure</a:t>
            </a:r>
            <a:endParaRPr lang="en-IN" dirty="0">
              <a:solidFill>
                <a:schemeClr val="accent3">
                  <a:lumMod val="75000"/>
                </a:schemeClr>
              </a:solidFill>
            </a:endParaRPr>
          </a:p>
        </p:txBody>
      </p:sp>
      <p:sp>
        <p:nvSpPr>
          <p:cNvPr id="4" name="Content Placeholder 2"/>
          <p:cNvSpPr>
            <a:spLocks noGrp="1"/>
          </p:cNvSpPr>
          <p:nvPr>
            <p:ph idx="1"/>
          </p:nvPr>
        </p:nvSpPr>
        <p:spPr>
          <a:xfrm>
            <a:off x="0" y="1000108"/>
            <a:ext cx="8229600" cy="5214974"/>
          </a:xfrm>
        </p:spPr>
        <p:txBody>
          <a:bodyPr>
            <a:normAutofit fontScale="85000" lnSpcReduction="20000"/>
          </a:bodyPr>
          <a:lstStyle/>
          <a:p>
            <a:r>
              <a:rPr lang="en-IN" dirty="0" smtClean="0"/>
              <a:t>The gas-discharge visualization ( or </a:t>
            </a:r>
            <a:r>
              <a:rPr lang="en-IN" dirty="0" err="1" smtClean="0"/>
              <a:t>bioelectrogaphy</a:t>
            </a:r>
            <a:r>
              <a:rPr lang="en-IN" dirty="0" smtClean="0"/>
              <a:t>) of the </a:t>
            </a:r>
            <a:r>
              <a:rPr lang="en-IN" dirty="0" err="1" smtClean="0"/>
              <a:t>fingers’participant</a:t>
            </a:r>
            <a:r>
              <a:rPr lang="en-IN" dirty="0" smtClean="0"/>
              <a:t> were recorded using Bio-well device</a:t>
            </a:r>
          </a:p>
          <a:p>
            <a:r>
              <a:rPr lang="en-IN" dirty="0" smtClean="0"/>
              <a:t>It consists of a visual or instrumental observation of the glow of a gas discharge that appears near the surface of the fingers when it is placed in an electric field of high intensity. </a:t>
            </a:r>
          </a:p>
          <a:p>
            <a:r>
              <a:rPr lang="en-IN" dirty="0" smtClean="0"/>
              <a:t>The glow of a person's finger is analysed using computer vision and machine learning.</a:t>
            </a:r>
          </a:p>
          <a:p>
            <a:r>
              <a:rPr lang="en-IN" dirty="0" smtClean="0"/>
              <a:t>The type of gas discharge images changes with a change in the human health status. The energy status of a person influences the spectrum of glow. Gas discharge images of the fingers of a person allow us to assess the general level of its physiological activity.</a:t>
            </a:r>
            <a:endParaRPr lang="en-IN" dirty="0"/>
          </a:p>
        </p:txBody>
      </p:sp>
      <p:pic>
        <p:nvPicPr>
          <p:cNvPr id="5" name="Picture 2"/>
          <p:cNvPicPr>
            <a:picLocks noChangeAspect="1" noChangeArrowheads="1"/>
          </p:cNvPicPr>
          <p:nvPr/>
        </p:nvPicPr>
        <p:blipFill>
          <a:blip r:embed="rId3"/>
          <a:srcRect/>
          <a:stretch>
            <a:fillRect/>
          </a:stretch>
        </p:blipFill>
        <p:spPr bwMode="auto">
          <a:xfrm>
            <a:off x="7191375" y="2000240"/>
            <a:ext cx="1952625" cy="1714500"/>
          </a:xfrm>
          <a:prstGeom prst="rect">
            <a:avLst/>
          </a:prstGeom>
          <a:noFill/>
          <a:ln w="9525">
            <a:noFill/>
            <a:miter lim="800000"/>
            <a:headEnd/>
            <a:tailEnd/>
          </a:ln>
          <a:effectLst/>
        </p:spPr>
      </p:pic>
      <p:sp>
        <p:nvSpPr>
          <p:cNvPr id="6" name="Rectangle 5"/>
          <p:cNvSpPr/>
          <p:nvPr/>
        </p:nvSpPr>
        <p:spPr>
          <a:xfrm>
            <a:off x="7334251" y="3929066"/>
            <a:ext cx="1609287" cy="369332"/>
          </a:xfrm>
          <a:prstGeom prst="rect">
            <a:avLst/>
          </a:prstGeom>
        </p:spPr>
        <p:txBody>
          <a:bodyPr wrap="none">
            <a:spAutoFit/>
          </a:bodyPr>
          <a:lstStyle/>
          <a:p>
            <a:r>
              <a:rPr lang="en-IN" dirty="0" smtClean="0"/>
              <a:t>Fig.1 Bio-well.</a:t>
            </a:r>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pic>
        <p:nvPicPr>
          <p:cNvPr id="62466" name="Picture 2"/>
          <p:cNvPicPr>
            <a:picLocks noChangeAspect="1" noChangeArrowheads="1"/>
          </p:cNvPicPr>
          <p:nvPr/>
        </p:nvPicPr>
        <p:blipFill>
          <a:blip r:embed="rId2"/>
          <a:srcRect r="1666"/>
          <a:stretch>
            <a:fillRect/>
          </a:stretch>
        </p:blipFill>
        <p:spPr bwMode="auto">
          <a:xfrm>
            <a:off x="285720" y="357166"/>
            <a:ext cx="8429684" cy="6161526"/>
          </a:xfrm>
          <a:prstGeom prst="rect">
            <a:avLst/>
          </a:prstGeom>
          <a:noFill/>
          <a:ln w="9525">
            <a:noFill/>
            <a:miter lim="800000"/>
            <a:headEnd/>
            <a:tailEnd/>
          </a:ln>
          <a:effectLst/>
        </p:spPr>
      </p:pic>
      <p:sp>
        <p:nvSpPr>
          <p:cNvPr id="5" name="Rectangle 4"/>
          <p:cNvSpPr/>
          <p:nvPr/>
        </p:nvSpPr>
        <p:spPr>
          <a:xfrm>
            <a:off x="3500430" y="5000636"/>
            <a:ext cx="4572000" cy="646331"/>
          </a:xfrm>
          <a:prstGeom prst="rect">
            <a:avLst/>
          </a:prstGeom>
        </p:spPr>
        <p:txBody>
          <a:bodyPr>
            <a:spAutoFit/>
          </a:bodyPr>
          <a:lstStyle/>
          <a:p>
            <a:r>
              <a:rPr lang="en-IN" dirty="0" smtClean="0"/>
              <a:t>Fig.2 Parameters for analysing the </a:t>
            </a:r>
            <a:r>
              <a:rPr lang="en-IN" dirty="0" err="1" smtClean="0"/>
              <a:t>Bioelectrograms</a:t>
            </a:r>
            <a:r>
              <a:rPr lang="en-IN" dirty="0" smtClean="0"/>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3">
                    <a:lumMod val="75000"/>
                  </a:schemeClr>
                </a:solidFill>
              </a:rPr>
              <a:t>Procedure</a:t>
            </a:r>
            <a:endParaRPr lang="en-IN" dirty="0">
              <a:solidFill>
                <a:schemeClr val="accent3">
                  <a:lumMod val="75000"/>
                </a:schemeClr>
              </a:solidFill>
            </a:endParaRPr>
          </a:p>
        </p:txBody>
      </p:sp>
      <p:sp>
        <p:nvSpPr>
          <p:cNvPr id="4" name="Content Placeholder 2"/>
          <p:cNvSpPr>
            <a:spLocks noGrp="1"/>
          </p:cNvSpPr>
          <p:nvPr>
            <p:ph idx="1"/>
          </p:nvPr>
        </p:nvSpPr>
        <p:spPr/>
        <p:txBody>
          <a:bodyPr>
            <a:normAutofit/>
          </a:bodyPr>
          <a:lstStyle/>
          <a:p>
            <a:r>
              <a:rPr lang="en-IN" dirty="0" err="1" smtClean="0"/>
              <a:t>Bioelectrograms</a:t>
            </a:r>
            <a:r>
              <a:rPr lang="en-IN" dirty="0" smtClean="0"/>
              <a:t> baseline were recorded when the subject started listening to </a:t>
            </a:r>
            <a:r>
              <a:rPr lang="en-IN" dirty="0" err="1" smtClean="0"/>
              <a:t>Sahaj</a:t>
            </a:r>
            <a:r>
              <a:rPr lang="en-IN" dirty="0" smtClean="0"/>
              <a:t> </a:t>
            </a:r>
            <a:r>
              <a:rPr lang="en-IN" dirty="0" err="1" smtClean="0"/>
              <a:t>Shuddi</a:t>
            </a:r>
            <a:r>
              <a:rPr lang="en-IN" dirty="0" smtClean="0"/>
              <a:t> prayer and entered into a meditative state</a:t>
            </a:r>
          </a:p>
          <a:p>
            <a:r>
              <a:rPr lang="en-IN" dirty="0" smtClean="0"/>
              <a:t>The second test was conducted after listening to </a:t>
            </a:r>
            <a:r>
              <a:rPr lang="en-IN" dirty="0" err="1" smtClean="0"/>
              <a:t>Sahaj</a:t>
            </a:r>
            <a:r>
              <a:rPr lang="en-IN" dirty="0" smtClean="0"/>
              <a:t> </a:t>
            </a:r>
            <a:r>
              <a:rPr lang="en-IN" dirty="0" err="1" smtClean="0"/>
              <a:t>Shuddi</a:t>
            </a:r>
            <a:r>
              <a:rPr lang="en-IN" dirty="0" smtClean="0"/>
              <a:t> prayer for 30min</a:t>
            </a:r>
          </a:p>
          <a:p>
            <a:r>
              <a:rPr lang="en-IN" dirty="0" smtClean="0"/>
              <a:t>A third test was performed after 30minutes from the second test to observe the energetic trend</a:t>
            </a:r>
            <a:endParaRPr lang="en-IN"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28596" y="142876"/>
            <a:ext cx="8072494" cy="1785926"/>
          </a:xfrm>
        </p:spPr>
        <p:txBody>
          <a:bodyPr>
            <a:noAutofit/>
          </a:bodyPr>
          <a:lstStyle/>
          <a:p>
            <a:pPr algn="l"/>
            <a:r>
              <a:rPr lang="en-IN" sz="3200" dirty="0" smtClean="0"/>
              <a:t>Comparison of energy reserve scores after merely listening to </a:t>
            </a:r>
            <a:r>
              <a:rPr lang="en-IN" sz="3200" b="1" dirty="0" smtClean="0"/>
              <a:t>30 </a:t>
            </a:r>
            <a:r>
              <a:rPr lang="en-IN" sz="3200" b="1" dirty="0" err="1" smtClean="0"/>
              <a:t>mins</a:t>
            </a:r>
            <a:r>
              <a:rPr lang="en-IN" sz="3200" b="1" dirty="0" smtClean="0"/>
              <a:t> </a:t>
            </a:r>
            <a:r>
              <a:rPr lang="en-IN" sz="3200" b="1" dirty="0" err="1" smtClean="0"/>
              <a:t>Sahaj</a:t>
            </a:r>
            <a:r>
              <a:rPr lang="en-IN" sz="3200" b="1" dirty="0" smtClean="0"/>
              <a:t> </a:t>
            </a:r>
            <a:r>
              <a:rPr lang="en-IN" sz="3200" b="1" dirty="0" err="1" smtClean="0"/>
              <a:t>Shuddh</a:t>
            </a:r>
            <a:r>
              <a:rPr lang="en-IN" sz="3200" dirty="0" err="1" smtClean="0"/>
              <a:t>i</a:t>
            </a:r>
            <a:r>
              <a:rPr lang="en-IN" sz="3200" dirty="0" smtClean="0"/>
              <a:t> without knowing much about the meditation in detail. </a:t>
            </a:r>
            <a:endParaRPr lang="en-IN" sz="3200" dirty="0"/>
          </a:p>
        </p:txBody>
      </p:sp>
      <p:pic>
        <p:nvPicPr>
          <p:cNvPr id="7" name="Content Placeholder 3" descr="fig4_theocean.PNG"/>
          <p:cNvPicPr>
            <a:picLocks noGrp="1" noChangeAspect="1"/>
          </p:cNvPicPr>
          <p:nvPr>
            <p:ph idx="1"/>
          </p:nvPr>
        </p:nvPicPr>
        <p:blipFill>
          <a:blip r:embed="rId3"/>
          <a:stretch>
            <a:fillRect/>
          </a:stretch>
        </p:blipFill>
        <p:spPr>
          <a:xfrm>
            <a:off x="10572792" y="2643182"/>
            <a:ext cx="11001420" cy="3422697"/>
          </a:xfrm>
        </p:spPr>
      </p:pic>
      <p:graphicFrame>
        <p:nvGraphicFramePr>
          <p:cNvPr id="8" name="Table 7"/>
          <p:cNvGraphicFramePr>
            <a:graphicFrameLocks noGrp="1"/>
          </p:cNvGraphicFramePr>
          <p:nvPr/>
        </p:nvGraphicFramePr>
        <p:xfrm>
          <a:off x="285721" y="2214554"/>
          <a:ext cx="8072492" cy="2286016"/>
        </p:xfrm>
        <a:graphic>
          <a:graphicData uri="http://schemas.openxmlformats.org/drawingml/2006/table">
            <a:tbl>
              <a:tblPr firstRow="1" bandRow="1">
                <a:tableStyleId>{F5AB1C69-6EDB-4FF4-983F-18BD219EF322}</a:tableStyleId>
              </a:tblPr>
              <a:tblGrid>
                <a:gridCol w="1963576"/>
                <a:gridCol w="3272632"/>
                <a:gridCol w="2836284"/>
              </a:tblGrid>
              <a:tr h="571504">
                <a:tc>
                  <a:txBody>
                    <a:bodyPr/>
                    <a:lstStyle/>
                    <a:p>
                      <a:r>
                        <a:rPr lang="en-IN" sz="2400" dirty="0" smtClean="0"/>
                        <a:t>Color</a:t>
                      </a:r>
                      <a:endParaRPr lang="en-IN" sz="2400" dirty="0"/>
                    </a:p>
                  </a:txBody>
                  <a:tcPr/>
                </a:tc>
                <a:tc>
                  <a:txBody>
                    <a:bodyPr/>
                    <a:lstStyle/>
                    <a:p>
                      <a:r>
                        <a:rPr lang="en-IN" sz="2400" dirty="0" smtClean="0"/>
                        <a:t>Name</a:t>
                      </a:r>
                      <a:endParaRPr lang="en-IN" sz="2400" dirty="0"/>
                    </a:p>
                  </a:txBody>
                  <a:tcPr/>
                </a:tc>
                <a:tc>
                  <a:txBody>
                    <a:bodyPr/>
                    <a:lstStyle/>
                    <a:p>
                      <a:r>
                        <a:rPr lang="en-IN" sz="2400" dirty="0" smtClean="0"/>
                        <a:t>Energy Diagram</a:t>
                      </a:r>
                      <a:endParaRPr lang="en-IN" sz="2400" dirty="0"/>
                    </a:p>
                  </a:txBody>
                  <a:tcPr/>
                </a:tc>
              </a:tr>
              <a:tr h="571504">
                <a:tc>
                  <a:txBody>
                    <a:bodyPr/>
                    <a:lstStyle/>
                    <a:p>
                      <a:endParaRPr lang="en-IN" sz="2800" dirty="0"/>
                    </a:p>
                  </a:txBody>
                  <a:tcPr>
                    <a:solidFill>
                      <a:srgbClr val="E48640"/>
                    </a:solidFill>
                  </a:tcPr>
                </a:tc>
                <a:tc>
                  <a:txBody>
                    <a:bodyPr/>
                    <a:lstStyle/>
                    <a:p>
                      <a:r>
                        <a:rPr lang="en-IN" sz="2800" dirty="0" smtClean="0"/>
                        <a:t>Baseline</a:t>
                      </a:r>
                      <a:endParaRPr lang="en-IN" sz="2800" dirty="0"/>
                    </a:p>
                  </a:txBody>
                  <a:tcPr/>
                </a:tc>
                <a:tc>
                  <a:txBody>
                    <a:bodyPr/>
                    <a:lstStyle/>
                    <a:p>
                      <a:r>
                        <a:rPr lang="en-IN" sz="2800" dirty="0" smtClean="0"/>
                        <a:t>37%</a:t>
                      </a:r>
                      <a:endParaRPr lang="en-IN" sz="2800" dirty="0"/>
                    </a:p>
                  </a:txBody>
                  <a:tcPr/>
                </a:tc>
              </a:tr>
              <a:tr h="571504">
                <a:tc>
                  <a:txBody>
                    <a:bodyPr/>
                    <a:lstStyle/>
                    <a:p>
                      <a:endParaRPr lang="en-IN" sz="2800" dirty="0"/>
                    </a:p>
                  </a:txBody>
                  <a:tcPr>
                    <a:solidFill>
                      <a:srgbClr val="7030A0"/>
                    </a:solidFill>
                  </a:tcPr>
                </a:tc>
                <a:tc>
                  <a:txBody>
                    <a:bodyPr/>
                    <a:lstStyle/>
                    <a:p>
                      <a:r>
                        <a:rPr lang="en-IN" sz="2800" dirty="0" smtClean="0"/>
                        <a:t>After 30 Mins</a:t>
                      </a:r>
                      <a:endParaRPr lang="en-IN" sz="2800" dirty="0"/>
                    </a:p>
                  </a:txBody>
                  <a:tcPr/>
                </a:tc>
                <a:tc>
                  <a:txBody>
                    <a:bodyPr/>
                    <a:lstStyle/>
                    <a:p>
                      <a:r>
                        <a:rPr lang="en-IN" sz="2800" dirty="0" smtClean="0"/>
                        <a:t>41%</a:t>
                      </a:r>
                      <a:endParaRPr lang="en-IN" sz="2800" dirty="0"/>
                    </a:p>
                  </a:txBody>
                  <a:tcPr/>
                </a:tc>
              </a:tr>
              <a:tr h="571504">
                <a:tc>
                  <a:txBody>
                    <a:bodyPr/>
                    <a:lstStyle/>
                    <a:p>
                      <a:endParaRPr lang="en-IN" sz="2800" dirty="0"/>
                    </a:p>
                  </a:txBody>
                  <a:tcPr>
                    <a:solidFill>
                      <a:srgbClr val="00B050"/>
                    </a:solidFill>
                  </a:tcPr>
                </a:tc>
                <a:tc>
                  <a:txBody>
                    <a:bodyPr/>
                    <a:lstStyle/>
                    <a:p>
                      <a:r>
                        <a:rPr lang="en-IN" sz="2800" dirty="0" smtClean="0"/>
                        <a:t>After 1 Hour</a:t>
                      </a:r>
                      <a:endParaRPr lang="en-IN" sz="2800" dirty="0"/>
                    </a:p>
                  </a:txBody>
                  <a:tcPr/>
                </a:tc>
                <a:tc>
                  <a:txBody>
                    <a:bodyPr/>
                    <a:lstStyle/>
                    <a:p>
                      <a:r>
                        <a:rPr lang="en-IN" sz="2800" dirty="0" smtClean="0"/>
                        <a:t>52%</a:t>
                      </a:r>
                      <a:endParaRPr lang="en-IN" sz="2800" dirty="0"/>
                    </a:p>
                  </a:txBody>
                  <a:tcPr/>
                </a:tc>
              </a:tr>
            </a:tbl>
          </a:graphicData>
        </a:graphic>
      </p:graphicFrame>
      <p:sp>
        <p:nvSpPr>
          <p:cNvPr id="9" name="Rectangle 8"/>
          <p:cNvSpPr/>
          <p:nvPr/>
        </p:nvSpPr>
        <p:spPr>
          <a:xfrm>
            <a:off x="1714480" y="5214950"/>
            <a:ext cx="5752922" cy="461665"/>
          </a:xfrm>
          <a:prstGeom prst="rect">
            <a:avLst/>
          </a:prstGeom>
        </p:spPr>
        <p:txBody>
          <a:bodyPr wrap="none">
            <a:spAutoFit/>
          </a:bodyPr>
          <a:lstStyle/>
          <a:p>
            <a:r>
              <a:rPr lang="en-IN" sz="2400" dirty="0" smtClean="0"/>
              <a:t>Fig 4. Comparison of energy reserve scores.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14338"/>
            <a:ext cx="8229600" cy="1060472"/>
          </a:xfrm>
        </p:spPr>
        <p:txBody>
          <a:bodyPr>
            <a:normAutofit/>
          </a:bodyPr>
          <a:lstStyle/>
          <a:p>
            <a:r>
              <a:rPr lang="en-IN" sz="4000" dirty="0" smtClean="0">
                <a:solidFill>
                  <a:schemeClr val="accent3">
                    <a:lumMod val="75000"/>
                  </a:schemeClr>
                </a:solidFill>
              </a:rPr>
              <a:t>Results – Energy diagrams</a:t>
            </a:r>
            <a:endParaRPr lang="en-IN" sz="4000" dirty="0">
              <a:solidFill>
                <a:schemeClr val="accent3">
                  <a:lumMod val="75000"/>
                </a:schemeClr>
              </a:solidFill>
            </a:endParaRPr>
          </a:p>
        </p:txBody>
      </p:sp>
      <p:pic>
        <p:nvPicPr>
          <p:cNvPr id="4" name="Content Placeholder 3" descr="fig3_theocean.PNG"/>
          <p:cNvPicPr>
            <a:picLocks noGrp="1" noChangeAspect="1"/>
          </p:cNvPicPr>
          <p:nvPr>
            <p:ph idx="1"/>
          </p:nvPr>
        </p:nvPicPr>
        <p:blipFill>
          <a:blip r:embed="rId2"/>
          <a:srcRect t="15483"/>
          <a:stretch>
            <a:fillRect/>
          </a:stretch>
        </p:blipFill>
        <p:spPr>
          <a:xfrm>
            <a:off x="326081" y="642918"/>
            <a:ext cx="8817919" cy="4289410"/>
          </a:xfrm>
        </p:spPr>
      </p:pic>
      <p:pic>
        <p:nvPicPr>
          <p:cNvPr id="6" name="Content Placeholder 3" descr="fig4_theocean.PNG"/>
          <p:cNvPicPr>
            <a:picLocks noChangeAspect="1"/>
          </p:cNvPicPr>
          <p:nvPr/>
        </p:nvPicPr>
        <p:blipFill>
          <a:blip r:embed="rId3"/>
          <a:stretch>
            <a:fillRect/>
          </a:stretch>
        </p:blipFill>
        <p:spPr>
          <a:xfrm>
            <a:off x="0" y="4857760"/>
            <a:ext cx="9144000" cy="200024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928670"/>
            <a:ext cx="8143932" cy="3970318"/>
          </a:xfrm>
          <a:prstGeom prst="rect">
            <a:avLst/>
          </a:prstGeom>
          <a:solidFill>
            <a:schemeClr val="accent2">
              <a:lumMod val="20000"/>
              <a:lumOff val="80000"/>
              <a:alpha val="45000"/>
            </a:schemeClr>
          </a:solidFill>
        </p:spPr>
        <p:txBody>
          <a:bodyPr wrap="square">
            <a:spAutoFit/>
          </a:bodyPr>
          <a:lstStyle/>
          <a:p>
            <a:pPr algn="just"/>
            <a:r>
              <a:rPr lang="en-IN" sz="2800" dirty="0" smtClean="0"/>
              <a:t>The Energy diagram is designed for analysis of the functional state of the human body, by calculating the Energy parameter of the particular sector ( energy of the glow). "Energy reserve" parameter (experimental) reflects energy reserve at the cellular level. Overlaying of the Area diagram (measured in Relative units) on the top of the Energy diagram has no physical meaning , but intended for relative for relative comparison of two graphs. </a:t>
            </a:r>
            <a:endParaRPr lang="en-IN" sz="2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solidFill>
                  <a:schemeClr val="accent3">
                    <a:lumMod val="75000"/>
                  </a:schemeClr>
                </a:solidFill>
              </a:rPr>
              <a:t>Results – Overall rating of the </a:t>
            </a:r>
            <a:r>
              <a:rPr lang="en-IN" dirty="0" err="1" smtClean="0">
                <a:solidFill>
                  <a:schemeClr val="accent3">
                    <a:lumMod val="75000"/>
                  </a:schemeClr>
                </a:solidFill>
              </a:rPr>
              <a:t>bioelectrographic</a:t>
            </a:r>
            <a:r>
              <a:rPr lang="en-IN" dirty="0" smtClean="0">
                <a:solidFill>
                  <a:schemeClr val="accent3">
                    <a:lumMod val="75000"/>
                  </a:schemeClr>
                </a:solidFill>
              </a:rPr>
              <a:t> test</a:t>
            </a:r>
            <a:endParaRPr lang="en-IN" dirty="0">
              <a:solidFill>
                <a:schemeClr val="accent3">
                  <a:lumMod val="75000"/>
                </a:schemeClr>
              </a:solidFill>
            </a:endParaRPr>
          </a:p>
        </p:txBody>
      </p:sp>
      <p:pic>
        <p:nvPicPr>
          <p:cNvPr id="4" name="Content Placeholder 3" descr="fig4_theocean.PNG"/>
          <p:cNvPicPr>
            <a:picLocks noGrp="1" noChangeAspect="1"/>
          </p:cNvPicPr>
          <p:nvPr>
            <p:ph idx="1"/>
          </p:nvPr>
        </p:nvPicPr>
        <p:blipFill>
          <a:blip r:embed="rId3"/>
          <a:stretch>
            <a:fillRect/>
          </a:stretch>
        </p:blipFill>
        <p:spPr>
          <a:xfrm>
            <a:off x="0" y="1428736"/>
            <a:ext cx="9144000" cy="5131398"/>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3">
                    <a:lumMod val="75000"/>
                  </a:schemeClr>
                </a:solidFill>
              </a:rPr>
              <a:t>Results</a:t>
            </a:r>
            <a:endParaRPr lang="en-IN" dirty="0">
              <a:solidFill>
                <a:schemeClr val="accent3">
                  <a:lumMod val="75000"/>
                </a:schemeClr>
              </a:solidFill>
            </a:endParaRPr>
          </a:p>
        </p:txBody>
      </p:sp>
      <p:sp>
        <p:nvSpPr>
          <p:cNvPr id="3" name="Content Placeholder 2"/>
          <p:cNvSpPr>
            <a:spLocks noGrp="1"/>
          </p:cNvSpPr>
          <p:nvPr>
            <p:ph idx="1"/>
          </p:nvPr>
        </p:nvSpPr>
        <p:spPr/>
        <p:txBody>
          <a:bodyPr/>
          <a:lstStyle/>
          <a:p>
            <a:r>
              <a:rPr lang="en-IN" dirty="0" smtClean="0"/>
              <a:t>The energy in the immune system was lower than optimal in the baseline (3.84/5  x 10​-2​ joules) which improved to optimal state (4.06/5  x 10​ joules) after 30 minutes.</a:t>
            </a:r>
          </a:p>
          <a:p>
            <a:r>
              <a:rPr lang="en-IN" dirty="0" smtClean="0"/>
              <a:t>The energy in the immune system has further increased to the highest optimal (4.66/5  x 10​ joules).</a:t>
            </a:r>
          </a:p>
          <a:p>
            <a:endParaRPr lang="en-IN"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accent3">
                    <a:lumMod val="75000"/>
                  </a:schemeClr>
                </a:solidFill>
              </a:rPr>
              <a:t>Results</a:t>
            </a:r>
            <a:endParaRPr lang="en-IN" dirty="0">
              <a:solidFill>
                <a:schemeClr val="accent3">
                  <a:lumMod val="75000"/>
                </a:schemeClr>
              </a:solidFill>
            </a:endParaRPr>
          </a:p>
        </p:txBody>
      </p:sp>
      <p:sp>
        <p:nvSpPr>
          <p:cNvPr id="3" name="Content Placeholder 2"/>
          <p:cNvSpPr>
            <a:spLocks noGrp="1"/>
          </p:cNvSpPr>
          <p:nvPr>
            <p:ph idx="1"/>
          </p:nvPr>
        </p:nvSpPr>
        <p:spPr/>
        <p:txBody>
          <a:bodyPr/>
          <a:lstStyle/>
          <a:p>
            <a:r>
              <a:rPr lang="en-IN" dirty="0" smtClean="0"/>
              <a:t>The overall rating of the combined </a:t>
            </a:r>
            <a:r>
              <a:rPr lang="en-IN" dirty="0" err="1" smtClean="0"/>
              <a:t>bioelectrographic</a:t>
            </a:r>
            <a:r>
              <a:rPr lang="en-IN" dirty="0" smtClean="0"/>
              <a:t> baseline test was 95% and it was improved to 98% in the third test.</a:t>
            </a:r>
          </a:p>
          <a:p>
            <a:endParaRPr lang="en-IN" dirty="0" smtClean="0"/>
          </a:p>
          <a:p>
            <a:r>
              <a:rPr lang="en-IN" dirty="0" smtClean="0"/>
              <a:t>The overall vitality of the energy field also increased form 37% in the baseline to 52% in the final test</a:t>
            </a:r>
          </a:p>
          <a:p>
            <a:endParaRPr lang="en-IN"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FF0000"/>
                </a:solidFill>
              </a:rPr>
              <a:t>Conclusion</a:t>
            </a:r>
            <a:endParaRPr lang="en-IN" dirty="0">
              <a:solidFill>
                <a:srgbClr val="FF0000"/>
              </a:solidFill>
            </a:endParaRPr>
          </a:p>
        </p:txBody>
      </p:sp>
      <p:sp>
        <p:nvSpPr>
          <p:cNvPr id="4" name="Content Placeholder 3"/>
          <p:cNvSpPr>
            <a:spLocks noGrp="1"/>
          </p:cNvSpPr>
          <p:nvPr>
            <p:ph idx="1"/>
          </p:nvPr>
        </p:nvSpPr>
        <p:spPr/>
        <p:txBody>
          <a:bodyPr/>
          <a:lstStyle/>
          <a:p>
            <a:pPr>
              <a:buNone/>
            </a:pPr>
            <a:r>
              <a:rPr lang="en-IN" dirty="0" smtClean="0"/>
              <a:t>	It can be concluded that listening to the </a:t>
            </a:r>
            <a:r>
              <a:rPr lang="en-IN" dirty="0" err="1" smtClean="0"/>
              <a:t>sahaj</a:t>
            </a:r>
            <a:r>
              <a:rPr lang="en-IN" dirty="0" smtClean="0"/>
              <a:t> </a:t>
            </a:r>
            <a:r>
              <a:rPr lang="en-IN" dirty="0" err="1" smtClean="0"/>
              <a:t>shuddhi</a:t>
            </a:r>
            <a:r>
              <a:rPr lang="en-IN" dirty="0" smtClean="0"/>
              <a:t> and forgiveness prayer has positive effects on improving the state of coherence in the human biofield and thereby benefiting the mental health and physical health</a:t>
            </a:r>
          </a:p>
          <a:p>
            <a:pPr>
              <a:buNone/>
            </a:pP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28670"/>
          </a:xfrm>
          <a:solidFill>
            <a:schemeClr val="accent3">
              <a:lumMod val="20000"/>
              <a:lumOff val="80000"/>
            </a:schemeClr>
          </a:solidFill>
        </p:spPr>
        <p:txBody>
          <a:bodyPr>
            <a:noAutofit/>
          </a:bodyPr>
          <a:lstStyle/>
          <a:p>
            <a:r>
              <a:rPr lang="en-IN" sz="3200" dirty="0" smtClean="0"/>
              <a:t>Effect </a:t>
            </a:r>
            <a:r>
              <a:rPr lang="en-IN" sz="3200" b="1" dirty="0" smtClean="0"/>
              <a:t>of 5 Minute </a:t>
            </a:r>
            <a:r>
              <a:rPr lang="en-IN" sz="3200" dirty="0" smtClean="0"/>
              <a:t>Forgiveness Prayer in voice of Sadhana Yogalakshmi</a:t>
            </a:r>
            <a:endParaRPr lang="en-IN" sz="3200" dirty="0"/>
          </a:p>
        </p:txBody>
      </p:sp>
      <p:sp>
        <p:nvSpPr>
          <p:cNvPr id="3" name="Content Placeholder 2"/>
          <p:cNvSpPr>
            <a:spLocks noGrp="1"/>
          </p:cNvSpPr>
          <p:nvPr>
            <p:ph idx="1"/>
          </p:nvPr>
        </p:nvSpPr>
        <p:spPr>
          <a:xfrm>
            <a:off x="11072858" y="1214422"/>
            <a:ext cx="8229600" cy="4525963"/>
          </a:xfrm>
        </p:spPr>
        <p:txBody>
          <a:bodyPr/>
          <a:lstStyle/>
          <a:p>
            <a:r>
              <a:rPr lang="en-IN" dirty="0" smtClean="0"/>
              <a:t>The energy flow in the respiratory system and immune system was elevated to their highest optimal level (4.66/5 x 10 -2 joules) and (4.36/5 x 10 -2 joules) respectively</a:t>
            </a:r>
          </a:p>
          <a:p>
            <a:r>
              <a:rPr lang="en-IN" dirty="0" smtClean="0"/>
              <a:t>Immune system has optimum energy (4.31/5 x 10 -2 joules)</a:t>
            </a:r>
          </a:p>
          <a:p>
            <a:r>
              <a:rPr lang="en-IN" dirty="0" smtClean="0"/>
              <a:t>The stress levels had a slight reduction (2.33/2.5)</a:t>
            </a:r>
          </a:p>
        </p:txBody>
      </p:sp>
      <p:sp>
        <p:nvSpPr>
          <p:cNvPr id="4" name="Rectangle 3"/>
          <p:cNvSpPr/>
          <p:nvPr/>
        </p:nvSpPr>
        <p:spPr>
          <a:xfrm>
            <a:off x="214314" y="2000240"/>
            <a:ext cx="1714480" cy="830997"/>
          </a:xfrm>
          <a:prstGeom prst="rect">
            <a:avLst/>
          </a:prstGeom>
        </p:spPr>
        <p:txBody>
          <a:bodyPr wrap="square">
            <a:spAutoFit/>
          </a:bodyPr>
          <a:lstStyle/>
          <a:p>
            <a:r>
              <a:rPr lang="en-IN" sz="2400" b="1" dirty="0" smtClean="0">
                <a:solidFill>
                  <a:schemeClr val="tx2">
                    <a:lumMod val="60000"/>
                    <a:lumOff val="40000"/>
                  </a:schemeClr>
                </a:solidFill>
              </a:rPr>
              <a:t>Respiratory system </a:t>
            </a:r>
            <a:endParaRPr lang="en-IN" sz="2400" b="1" dirty="0">
              <a:solidFill>
                <a:schemeClr val="tx2">
                  <a:lumMod val="60000"/>
                  <a:lumOff val="40000"/>
                </a:schemeClr>
              </a:solidFill>
            </a:endParaRPr>
          </a:p>
        </p:txBody>
      </p:sp>
      <p:sp>
        <p:nvSpPr>
          <p:cNvPr id="5" name="Rectangle 4"/>
          <p:cNvSpPr/>
          <p:nvPr/>
        </p:nvSpPr>
        <p:spPr>
          <a:xfrm>
            <a:off x="285720" y="3883887"/>
            <a:ext cx="1285883" cy="830997"/>
          </a:xfrm>
          <a:prstGeom prst="rect">
            <a:avLst/>
          </a:prstGeom>
        </p:spPr>
        <p:txBody>
          <a:bodyPr wrap="square">
            <a:spAutoFit/>
          </a:bodyPr>
          <a:lstStyle/>
          <a:p>
            <a:r>
              <a:rPr lang="en-IN" sz="2400" b="1" dirty="0" smtClean="0">
                <a:solidFill>
                  <a:schemeClr val="tx2">
                    <a:lumMod val="60000"/>
                    <a:lumOff val="40000"/>
                  </a:schemeClr>
                </a:solidFill>
              </a:rPr>
              <a:t>Immune system </a:t>
            </a:r>
            <a:endParaRPr lang="en-IN" sz="2400" b="1" dirty="0">
              <a:solidFill>
                <a:schemeClr val="tx2">
                  <a:lumMod val="60000"/>
                  <a:lumOff val="40000"/>
                </a:schemeClr>
              </a:solidFill>
            </a:endParaRPr>
          </a:p>
        </p:txBody>
      </p:sp>
      <p:grpSp>
        <p:nvGrpSpPr>
          <p:cNvPr id="8" name="Group 7"/>
          <p:cNvGrpSpPr/>
          <p:nvPr/>
        </p:nvGrpSpPr>
        <p:grpSpPr>
          <a:xfrm>
            <a:off x="1928794" y="1571612"/>
            <a:ext cx="2418486" cy="1167567"/>
            <a:chOff x="2286000" y="2571744"/>
            <a:chExt cx="2714628" cy="1406222"/>
          </a:xfrm>
        </p:grpSpPr>
        <p:sp>
          <p:nvSpPr>
            <p:cNvPr id="6" name="Rectangle 5"/>
            <p:cNvSpPr/>
            <p:nvPr/>
          </p:nvSpPr>
          <p:spPr>
            <a:xfrm>
              <a:off x="2286000" y="2828836"/>
              <a:ext cx="2485752" cy="1149130"/>
            </a:xfrm>
            <a:prstGeom prst="rect">
              <a:avLst/>
            </a:prstGeom>
          </p:spPr>
          <p:txBody>
            <a:bodyPr wrap="square">
              <a:spAutoFit/>
            </a:bodyPr>
            <a:lstStyle/>
            <a:p>
              <a:r>
                <a:rPr lang="en-IN" sz="2800" dirty="0" smtClean="0"/>
                <a:t>(3.77/5  x 10 </a:t>
              </a:r>
            </a:p>
            <a:p>
              <a:r>
                <a:rPr lang="en-IN" sz="2800" dirty="0" smtClean="0"/>
                <a:t>joules)</a:t>
              </a:r>
              <a:endParaRPr lang="en-IN" sz="2800" dirty="0"/>
            </a:p>
          </p:txBody>
        </p:sp>
        <p:sp>
          <p:nvSpPr>
            <p:cNvPr id="7" name="Rectangle 6"/>
            <p:cNvSpPr/>
            <p:nvPr/>
          </p:nvSpPr>
          <p:spPr>
            <a:xfrm>
              <a:off x="4357686" y="2571744"/>
              <a:ext cx="642942" cy="444825"/>
            </a:xfrm>
            <a:prstGeom prst="rect">
              <a:avLst/>
            </a:prstGeom>
          </p:spPr>
          <p:txBody>
            <a:bodyPr wrap="square">
              <a:spAutoFit/>
            </a:bodyPr>
            <a:lstStyle/>
            <a:p>
              <a:r>
                <a:rPr lang="en-IN" dirty="0" smtClean="0"/>
                <a:t>-</a:t>
              </a:r>
              <a:r>
                <a:rPr lang="en-IN" b="1" dirty="0" smtClean="0"/>
                <a:t>2</a:t>
              </a:r>
              <a:endParaRPr lang="en-IN" b="1" dirty="0"/>
            </a:p>
          </p:txBody>
        </p:sp>
      </p:grpSp>
      <p:grpSp>
        <p:nvGrpSpPr>
          <p:cNvPr id="9" name="Group 8"/>
          <p:cNvGrpSpPr/>
          <p:nvPr/>
        </p:nvGrpSpPr>
        <p:grpSpPr>
          <a:xfrm>
            <a:off x="1928794" y="3571877"/>
            <a:ext cx="2418486" cy="1167567"/>
            <a:chOff x="2286000" y="2571744"/>
            <a:chExt cx="2714628" cy="1406222"/>
          </a:xfrm>
        </p:grpSpPr>
        <p:sp>
          <p:nvSpPr>
            <p:cNvPr id="10" name="Rectangle 9"/>
            <p:cNvSpPr/>
            <p:nvPr/>
          </p:nvSpPr>
          <p:spPr>
            <a:xfrm>
              <a:off x="2286000" y="2828836"/>
              <a:ext cx="2405567" cy="1149130"/>
            </a:xfrm>
            <a:prstGeom prst="rect">
              <a:avLst/>
            </a:prstGeom>
          </p:spPr>
          <p:txBody>
            <a:bodyPr wrap="square">
              <a:spAutoFit/>
            </a:bodyPr>
            <a:lstStyle/>
            <a:p>
              <a:r>
                <a:rPr lang="en-IN" sz="2800" dirty="0" smtClean="0"/>
                <a:t>(4.31/5  x 10 </a:t>
              </a:r>
            </a:p>
            <a:p>
              <a:r>
                <a:rPr lang="en-IN" sz="2800" dirty="0" smtClean="0"/>
                <a:t>joules)</a:t>
              </a:r>
              <a:endParaRPr lang="en-IN" sz="2800" dirty="0"/>
            </a:p>
          </p:txBody>
        </p:sp>
        <p:sp>
          <p:nvSpPr>
            <p:cNvPr id="11" name="Rectangle 10"/>
            <p:cNvSpPr/>
            <p:nvPr/>
          </p:nvSpPr>
          <p:spPr>
            <a:xfrm>
              <a:off x="4357686" y="2571744"/>
              <a:ext cx="642942" cy="444825"/>
            </a:xfrm>
            <a:prstGeom prst="rect">
              <a:avLst/>
            </a:prstGeom>
          </p:spPr>
          <p:txBody>
            <a:bodyPr wrap="square">
              <a:spAutoFit/>
            </a:bodyPr>
            <a:lstStyle/>
            <a:p>
              <a:r>
                <a:rPr lang="en-IN" dirty="0" smtClean="0"/>
                <a:t>-</a:t>
              </a:r>
              <a:r>
                <a:rPr lang="en-IN" b="1" dirty="0" smtClean="0"/>
                <a:t>2</a:t>
              </a:r>
              <a:endParaRPr lang="en-IN" b="1" dirty="0"/>
            </a:p>
          </p:txBody>
        </p:sp>
      </p:grpSp>
      <p:grpSp>
        <p:nvGrpSpPr>
          <p:cNvPr id="12" name="Group 11"/>
          <p:cNvGrpSpPr/>
          <p:nvPr/>
        </p:nvGrpSpPr>
        <p:grpSpPr>
          <a:xfrm>
            <a:off x="6000760" y="1571612"/>
            <a:ext cx="2418486" cy="1167567"/>
            <a:chOff x="2286000" y="2571744"/>
            <a:chExt cx="2714628" cy="1406222"/>
          </a:xfrm>
        </p:grpSpPr>
        <p:sp>
          <p:nvSpPr>
            <p:cNvPr id="13" name="Rectangle 12"/>
            <p:cNvSpPr/>
            <p:nvPr/>
          </p:nvSpPr>
          <p:spPr>
            <a:xfrm>
              <a:off x="2286000" y="2828836"/>
              <a:ext cx="2325381" cy="1149130"/>
            </a:xfrm>
            <a:prstGeom prst="rect">
              <a:avLst/>
            </a:prstGeom>
          </p:spPr>
          <p:txBody>
            <a:bodyPr wrap="square">
              <a:spAutoFit/>
            </a:bodyPr>
            <a:lstStyle/>
            <a:p>
              <a:r>
                <a:rPr lang="en-IN" sz="2800" dirty="0" smtClean="0"/>
                <a:t>(4.66/5  x 10 joules)</a:t>
              </a:r>
              <a:endParaRPr lang="en-IN" sz="2800" dirty="0"/>
            </a:p>
          </p:txBody>
        </p:sp>
        <p:sp>
          <p:nvSpPr>
            <p:cNvPr id="14" name="Rectangle 13"/>
            <p:cNvSpPr/>
            <p:nvPr/>
          </p:nvSpPr>
          <p:spPr>
            <a:xfrm>
              <a:off x="4357686" y="2571744"/>
              <a:ext cx="642942" cy="444825"/>
            </a:xfrm>
            <a:prstGeom prst="rect">
              <a:avLst/>
            </a:prstGeom>
          </p:spPr>
          <p:txBody>
            <a:bodyPr wrap="square">
              <a:spAutoFit/>
            </a:bodyPr>
            <a:lstStyle/>
            <a:p>
              <a:r>
                <a:rPr lang="en-IN" dirty="0" smtClean="0"/>
                <a:t>-</a:t>
              </a:r>
              <a:r>
                <a:rPr lang="en-IN" b="1" dirty="0" smtClean="0"/>
                <a:t>2</a:t>
              </a:r>
              <a:endParaRPr lang="en-IN" b="1" dirty="0"/>
            </a:p>
          </p:txBody>
        </p:sp>
      </p:grpSp>
      <p:grpSp>
        <p:nvGrpSpPr>
          <p:cNvPr id="15" name="Group 14"/>
          <p:cNvGrpSpPr/>
          <p:nvPr/>
        </p:nvGrpSpPr>
        <p:grpSpPr>
          <a:xfrm>
            <a:off x="6154026" y="3571876"/>
            <a:ext cx="2419801" cy="1168421"/>
            <a:chOff x="1564312" y="2571744"/>
            <a:chExt cx="2716104" cy="1407251"/>
          </a:xfrm>
        </p:grpSpPr>
        <p:sp>
          <p:nvSpPr>
            <p:cNvPr id="16" name="Rectangle 15"/>
            <p:cNvSpPr/>
            <p:nvPr/>
          </p:nvSpPr>
          <p:spPr>
            <a:xfrm>
              <a:off x="1564312" y="2829865"/>
              <a:ext cx="2325363" cy="1149130"/>
            </a:xfrm>
            <a:prstGeom prst="rect">
              <a:avLst/>
            </a:prstGeom>
          </p:spPr>
          <p:txBody>
            <a:bodyPr wrap="square">
              <a:spAutoFit/>
            </a:bodyPr>
            <a:lstStyle/>
            <a:p>
              <a:r>
                <a:rPr lang="en-IN" sz="2800" dirty="0" smtClean="0"/>
                <a:t>(4.36/5  x 10 joules)</a:t>
              </a:r>
              <a:endParaRPr lang="en-IN" sz="2800" dirty="0"/>
            </a:p>
          </p:txBody>
        </p:sp>
        <p:sp>
          <p:nvSpPr>
            <p:cNvPr id="17" name="Rectangle 16"/>
            <p:cNvSpPr/>
            <p:nvPr/>
          </p:nvSpPr>
          <p:spPr>
            <a:xfrm>
              <a:off x="3637474" y="2571744"/>
              <a:ext cx="642942" cy="444825"/>
            </a:xfrm>
            <a:prstGeom prst="rect">
              <a:avLst/>
            </a:prstGeom>
          </p:spPr>
          <p:txBody>
            <a:bodyPr wrap="square">
              <a:spAutoFit/>
            </a:bodyPr>
            <a:lstStyle/>
            <a:p>
              <a:r>
                <a:rPr lang="en-IN" dirty="0" smtClean="0"/>
                <a:t>-</a:t>
              </a:r>
              <a:r>
                <a:rPr lang="en-IN" b="1" dirty="0" smtClean="0"/>
                <a:t>2</a:t>
              </a:r>
              <a:endParaRPr lang="en-IN" b="1" dirty="0"/>
            </a:p>
          </p:txBody>
        </p:sp>
      </p:grpSp>
      <p:sp>
        <p:nvSpPr>
          <p:cNvPr id="18" name="Rectangle 17"/>
          <p:cNvSpPr/>
          <p:nvPr/>
        </p:nvSpPr>
        <p:spPr>
          <a:xfrm>
            <a:off x="2071670" y="5643578"/>
            <a:ext cx="1500198" cy="523220"/>
          </a:xfrm>
          <a:prstGeom prst="rect">
            <a:avLst/>
          </a:prstGeom>
        </p:spPr>
        <p:txBody>
          <a:bodyPr wrap="square">
            <a:spAutoFit/>
          </a:bodyPr>
          <a:lstStyle/>
          <a:p>
            <a:r>
              <a:rPr lang="en-IN" sz="2800" dirty="0" smtClean="0"/>
              <a:t>2.43/2.5</a:t>
            </a:r>
            <a:endParaRPr lang="en-IN" sz="2800" dirty="0"/>
          </a:p>
        </p:txBody>
      </p:sp>
      <p:sp>
        <p:nvSpPr>
          <p:cNvPr id="19" name="Rectangle 18"/>
          <p:cNvSpPr/>
          <p:nvPr/>
        </p:nvSpPr>
        <p:spPr>
          <a:xfrm>
            <a:off x="6572264" y="5620424"/>
            <a:ext cx="1420582" cy="523220"/>
          </a:xfrm>
          <a:prstGeom prst="rect">
            <a:avLst/>
          </a:prstGeom>
        </p:spPr>
        <p:txBody>
          <a:bodyPr wrap="none">
            <a:spAutoFit/>
          </a:bodyPr>
          <a:lstStyle/>
          <a:p>
            <a:r>
              <a:rPr lang="en-IN" sz="2800" dirty="0" smtClean="0"/>
              <a:t>2.33/2.5</a:t>
            </a:r>
            <a:endParaRPr lang="en-IN" sz="2800" dirty="0"/>
          </a:p>
        </p:txBody>
      </p:sp>
      <p:sp>
        <p:nvSpPr>
          <p:cNvPr id="20" name="Rectangle 19"/>
          <p:cNvSpPr/>
          <p:nvPr/>
        </p:nvSpPr>
        <p:spPr>
          <a:xfrm>
            <a:off x="357158" y="5526961"/>
            <a:ext cx="1143008" cy="830997"/>
          </a:xfrm>
          <a:prstGeom prst="rect">
            <a:avLst/>
          </a:prstGeom>
        </p:spPr>
        <p:txBody>
          <a:bodyPr wrap="square">
            <a:spAutoFit/>
          </a:bodyPr>
          <a:lstStyle/>
          <a:p>
            <a:r>
              <a:rPr lang="en-IN" sz="2400" b="1" dirty="0" smtClean="0">
                <a:solidFill>
                  <a:schemeClr val="tx2">
                    <a:lumMod val="60000"/>
                    <a:lumOff val="40000"/>
                  </a:schemeClr>
                </a:solidFill>
              </a:rPr>
              <a:t>Stress levels </a:t>
            </a:r>
            <a:endParaRPr lang="en-IN" sz="2400" b="1" dirty="0">
              <a:solidFill>
                <a:schemeClr val="tx2">
                  <a:lumMod val="60000"/>
                  <a:lumOff val="40000"/>
                </a:schemeClr>
              </a:solidFill>
            </a:endParaRPr>
          </a:p>
        </p:txBody>
      </p:sp>
      <p:sp>
        <p:nvSpPr>
          <p:cNvPr id="21" name="Rectangle 20"/>
          <p:cNvSpPr/>
          <p:nvPr/>
        </p:nvSpPr>
        <p:spPr>
          <a:xfrm>
            <a:off x="4357686" y="1643051"/>
            <a:ext cx="1500198" cy="1323439"/>
          </a:xfrm>
          <a:prstGeom prst="rect">
            <a:avLst/>
          </a:prstGeom>
        </p:spPr>
        <p:txBody>
          <a:bodyPr wrap="square">
            <a:spAutoFit/>
          </a:bodyPr>
          <a:lstStyle/>
          <a:p>
            <a:r>
              <a:rPr lang="en-IN" sz="2000" dirty="0" smtClean="0"/>
              <a:t>Elevated to Highest Optimum Level</a:t>
            </a:r>
            <a:endParaRPr lang="en-IN" sz="2000" dirty="0"/>
          </a:p>
        </p:txBody>
      </p:sp>
      <p:sp>
        <p:nvSpPr>
          <p:cNvPr id="22" name="Rectangle 21"/>
          <p:cNvSpPr/>
          <p:nvPr/>
        </p:nvSpPr>
        <p:spPr>
          <a:xfrm>
            <a:off x="4429124" y="3748636"/>
            <a:ext cx="1500198" cy="1323439"/>
          </a:xfrm>
          <a:prstGeom prst="rect">
            <a:avLst/>
          </a:prstGeom>
        </p:spPr>
        <p:txBody>
          <a:bodyPr wrap="square">
            <a:spAutoFit/>
          </a:bodyPr>
          <a:lstStyle/>
          <a:p>
            <a:r>
              <a:rPr lang="en-IN" sz="2000" dirty="0" smtClean="0"/>
              <a:t>Elevated to Highest Optimum Level</a:t>
            </a:r>
            <a:endParaRPr lang="en-IN" sz="2000" dirty="0"/>
          </a:p>
        </p:txBody>
      </p:sp>
      <p:sp>
        <p:nvSpPr>
          <p:cNvPr id="23" name="Rectangle 22"/>
          <p:cNvSpPr/>
          <p:nvPr/>
        </p:nvSpPr>
        <p:spPr>
          <a:xfrm>
            <a:off x="4214810" y="5715016"/>
            <a:ext cx="1809150" cy="400110"/>
          </a:xfrm>
          <a:prstGeom prst="rect">
            <a:avLst/>
          </a:prstGeom>
        </p:spPr>
        <p:txBody>
          <a:bodyPr wrap="none">
            <a:spAutoFit/>
          </a:bodyPr>
          <a:lstStyle/>
          <a:p>
            <a:r>
              <a:rPr lang="en-IN" sz="2000" dirty="0" smtClean="0"/>
              <a:t>Slight reduction</a:t>
            </a:r>
            <a:endParaRPr lang="en-IN" sz="2000" dirty="0"/>
          </a:p>
        </p:txBody>
      </p:sp>
      <p:cxnSp>
        <p:nvCxnSpPr>
          <p:cNvPr id="25" name="Straight Connector 24"/>
          <p:cNvCxnSpPr/>
          <p:nvPr/>
        </p:nvCxnSpPr>
        <p:spPr>
          <a:xfrm flipV="1">
            <a:off x="571472" y="3214686"/>
            <a:ext cx="8286808" cy="714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428596" y="5214950"/>
            <a:ext cx="8286808" cy="71438"/>
          </a:xfrm>
          <a:prstGeom prst="line">
            <a:avLst/>
          </a:prstGeom>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10715668" y="0"/>
            <a:ext cx="1357322" cy="461665"/>
          </a:xfrm>
          <a:prstGeom prst="rect">
            <a:avLst/>
          </a:prstGeom>
        </p:spPr>
        <p:txBody>
          <a:bodyPr wrap="square">
            <a:spAutoFit/>
          </a:bodyPr>
          <a:lstStyle/>
          <a:p>
            <a:r>
              <a:rPr lang="en-IN" sz="2400" dirty="0" smtClean="0"/>
              <a:t>Before</a:t>
            </a:r>
            <a:endParaRPr lang="en-IN" sz="2400" dirty="0"/>
          </a:p>
        </p:txBody>
      </p:sp>
      <p:sp>
        <p:nvSpPr>
          <p:cNvPr id="42" name="Rectangle 41"/>
          <p:cNvSpPr/>
          <p:nvPr/>
        </p:nvSpPr>
        <p:spPr>
          <a:xfrm>
            <a:off x="1928794" y="986837"/>
            <a:ext cx="1510542" cy="584775"/>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3200" b="1" dirty="0" smtClean="0">
                <a:ln>
                  <a:prstDash val="solid"/>
                </a:ln>
                <a:solidFill>
                  <a:schemeClr val="accent6"/>
                </a:solidFill>
                <a:effectLst>
                  <a:outerShdw blurRad="88000" dist="50800" dir="5040000" algn="tl">
                    <a:schemeClr val="accent4">
                      <a:tint val="80000"/>
                      <a:satMod val="250000"/>
                      <a:alpha val="45000"/>
                    </a:schemeClr>
                  </a:outerShdw>
                </a:effectLst>
              </a:rPr>
              <a:t>BEFORE</a:t>
            </a:r>
            <a:endParaRPr lang="en-US" sz="3200" b="1" dirty="0">
              <a:ln>
                <a:prstDash val="solid"/>
              </a:ln>
              <a:solidFill>
                <a:schemeClr val="accent6"/>
              </a:solidFill>
              <a:effectLst>
                <a:outerShdw blurRad="88000" dist="50800" dir="5040000" algn="tl">
                  <a:schemeClr val="accent4">
                    <a:tint val="80000"/>
                    <a:satMod val="250000"/>
                    <a:alpha val="45000"/>
                  </a:schemeClr>
                </a:outerShdw>
              </a:effectLst>
            </a:endParaRPr>
          </a:p>
        </p:txBody>
      </p:sp>
      <p:sp>
        <p:nvSpPr>
          <p:cNvPr id="43" name="Rectangle 42"/>
          <p:cNvSpPr/>
          <p:nvPr/>
        </p:nvSpPr>
        <p:spPr>
          <a:xfrm>
            <a:off x="6286512" y="986837"/>
            <a:ext cx="1257075" cy="584775"/>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32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AFTER</a:t>
            </a:r>
            <a:endParaRPr lang="en-US" sz="32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References</a:t>
            </a:r>
            <a:endParaRPr lang="en-IN" dirty="0"/>
          </a:p>
        </p:txBody>
      </p:sp>
      <p:sp>
        <p:nvSpPr>
          <p:cNvPr id="3" name="Content Placeholder 2"/>
          <p:cNvSpPr>
            <a:spLocks noGrp="1"/>
          </p:cNvSpPr>
          <p:nvPr>
            <p:ph idx="1"/>
          </p:nvPr>
        </p:nvSpPr>
        <p:spPr/>
        <p:txBody>
          <a:bodyPr>
            <a:normAutofit fontScale="85000" lnSpcReduction="20000"/>
          </a:bodyPr>
          <a:lstStyle/>
          <a:p>
            <a:pPr marL="514350" indent="-514350">
              <a:buFont typeface="+mj-lt"/>
              <a:buAutoNum type="arabicPeriod"/>
            </a:pPr>
            <a:r>
              <a:rPr lang="en-IN" dirty="0" err="1" smtClean="0"/>
              <a:t>V.Menon</a:t>
            </a:r>
            <a:r>
              <a:rPr lang="en-IN" dirty="0" smtClean="0"/>
              <a:t> and al. (2005) The rewards of music listening: Response and physiological connectivity of the </a:t>
            </a:r>
            <a:r>
              <a:rPr lang="en-IN" dirty="0" err="1" smtClean="0"/>
              <a:t>mesolimbic</a:t>
            </a:r>
            <a:r>
              <a:rPr lang="en-IN" dirty="0" smtClean="0"/>
              <a:t> system </a:t>
            </a:r>
          </a:p>
          <a:p>
            <a:pPr marL="514350" indent="-514350">
              <a:buFont typeface="+mj-lt"/>
              <a:buAutoNum type="arabicPeriod"/>
            </a:pPr>
            <a:r>
              <a:rPr lang="en-IN" dirty="0" smtClean="0"/>
              <a:t> Stefan </a:t>
            </a:r>
            <a:r>
              <a:rPr lang="en-IN" dirty="0" err="1" smtClean="0"/>
              <a:t>Koelsch</a:t>
            </a:r>
            <a:r>
              <a:rPr lang="en-IN" dirty="0" smtClean="0"/>
              <a:t> and al. (2010) Towards a neural basis of music-evoked emotions.</a:t>
            </a:r>
          </a:p>
          <a:p>
            <a:pPr marL="514350" indent="-514350">
              <a:buFont typeface="+mj-lt"/>
              <a:buAutoNum type="arabicPeriod"/>
            </a:pPr>
            <a:r>
              <a:rPr lang="en-IN" dirty="0" smtClean="0"/>
              <a:t> Dawn Kuhn and al. (2002) The Effects of Active and Passive Participation in Musical Activity on the Immune System as Measured by Salivary Immunoglobulin A (</a:t>
            </a:r>
            <a:r>
              <a:rPr lang="en-IN" dirty="0" err="1" smtClean="0"/>
              <a:t>SlgA</a:t>
            </a:r>
            <a:r>
              <a:rPr lang="en-IN" dirty="0" smtClean="0"/>
              <a:t>). </a:t>
            </a:r>
          </a:p>
          <a:p>
            <a:pPr marL="514350" indent="-514350">
              <a:buFont typeface="+mj-lt"/>
              <a:buAutoNum type="arabicPeriod"/>
            </a:pPr>
            <a:r>
              <a:rPr lang="en-IN" dirty="0" smtClean="0"/>
              <a:t> “Autobiography of a Yogi” Sri </a:t>
            </a:r>
            <a:r>
              <a:rPr lang="en-IN" dirty="0" err="1" smtClean="0"/>
              <a:t>Sri</a:t>
            </a:r>
            <a:r>
              <a:rPr lang="en-IN" dirty="0" smtClean="0"/>
              <a:t> </a:t>
            </a:r>
            <a:r>
              <a:rPr lang="en-IN" dirty="0" err="1" smtClean="0"/>
              <a:t>Paramahansa</a:t>
            </a:r>
            <a:r>
              <a:rPr lang="en-IN" dirty="0" smtClean="0"/>
              <a:t> </a:t>
            </a:r>
            <a:r>
              <a:rPr lang="en-IN" dirty="0" err="1" smtClean="0"/>
              <a:t>Yogananda</a:t>
            </a:r>
            <a:endParaRPr lang="en-IN" dirty="0" smtClean="0"/>
          </a:p>
          <a:p>
            <a:pPr marL="514350" indent="-514350">
              <a:buFont typeface="+mj-lt"/>
              <a:buAutoNum type="arabicPeriod"/>
            </a:pPr>
            <a:r>
              <a:rPr lang="en-IN" dirty="0" smtClean="0"/>
              <a:t> http://www.biofieldsciences.com/</a:t>
            </a:r>
          </a:p>
          <a:p>
            <a:pPr marL="514350" indent="-514350">
              <a:buFont typeface="+mj-lt"/>
              <a:buAutoNum type="arabicPeriod"/>
            </a:pPr>
            <a:endParaRPr lang="en-IN" dirty="0" smtClean="0"/>
          </a:p>
          <a:p>
            <a:pPr marL="514350" indent="-514350">
              <a:buFont typeface="+mj-lt"/>
              <a:buAutoNum type="arabicPeriod"/>
            </a:pPr>
            <a:endParaRPr lang="en-IN" dirty="0" smtClean="0"/>
          </a:p>
          <a:p>
            <a:pPr marL="514350" indent="-514350">
              <a:buFont typeface="+mj-lt"/>
              <a:buAutoNum type="arabicPeriod"/>
            </a:pPr>
            <a:endParaRPr lang="en-IN"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References</a:t>
            </a:r>
            <a:endParaRPr lang="en-IN" dirty="0"/>
          </a:p>
        </p:txBody>
      </p:sp>
      <p:sp>
        <p:nvSpPr>
          <p:cNvPr id="3" name="Content Placeholder 2"/>
          <p:cNvSpPr>
            <a:spLocks noGrp="1"/>
          </p:cNvSpPr>
          <p:nvPr>
            <p:ph idx="1"/>
          </p:nvPr>
        </p:nvSpPr>
        <p:spPr/>
        <p:txBody>
          <a:bodyPr>
            <a:normAutofit fontScale="62500" lnSpcReduction="20000"/>
          </a:bodyPr>
          <a:lstStyle/>
          <a:p>
            <a:pPr marL="514350" indent="-514350">
              <a:buFont typeface="+mj-lt"/>
              <a:buAutoNum type="arabicPeriod" startAt="6"/>
            </a:pPr>
            <a:r>
              <a:rPr lang="en-IN" dirty="0" smtClean="0"/>
              <a:t> </a:t>
            </a:r>
            <a:r>
              <a:rPr lang="en-IN" dirty="0" err="1" smtClean="0"/>
              <a:t>Alexandrova</a:t>
            </a:r>
            <a:r>
              <a:rPr lang="en-IN" dirty="0" smtClean="0"/>
              <a:t>, R., </a:t>
            </a:r>
            <a:r>
              <a:rPr lang="en-IN" dirty="0" err="1" smtClean="0"/>
              <a:t>Fedoseev</a:t>
            </a:r>
            <a:r>
              <a:rPr lang="en-IN" dirty="0" smtClean="0"/>
              <a:t>, G., &amp; </a:t>
            </a:r>
            <a:r>
              <a:rPr lang="en-IN" dirty="0" err="1" smtClean="0"/>
              <a:t>Korotkov</a:t>
            </a:r>
            <a:r>
              <a:rPr lang="en-IN" dirty="0" smtClean="0"/>
              <a:t>, K. (2004). Analysis of the </a:t>
            </a:r>
            <a:r>
              <a:rPr lang="en-IN" dirty="0" err="1" smtClean="0"/>
              <a:t>Bioelectrograms</a:t>
            </a:r>
            <a:r>
              <a:rPr lang="en-IN" dirty="0" smtClean="0"/>
              <a:t> of Bronchial Asthma Patients, 75-</a:t>
            </a:r>
            <a:r>
              <a:rPr lang="en-US" altLang="ja-JP" dirty="0" smtClean="0"/>
              <a:t>82.</a:t>
            </a:r>
          </a:p>
          <a:p>
            <a:pPr marL="514350" indent="-514350">
              <a:buFont typeface="+mj-lt"/>
              <a:buAutoNum type="arabicPeriod" startAt="6"/>
            </a:pPr>
            <a:r>
              <a:rPr lang="en-IN" dirty="0" smtClean="0"/>
              <a:t> B. Williams, How does gas discharge visualization technique assess a body? Emerging models of energy and control in biophysics and physiology, in Proceedings of the 18</a:t>
            </a:r>
            <a:r>
              <a:rPr lang="en-IN" baseline="30000" dirty="0" smtClean="0"/>
              <a:t>th</a:t>
            </a:r>
            <a:r>
              <a:rPr lang="en-IN" dirty="0" smtClean="0"/>
              <a:t> IEEE Symposium on Computer-Based Medical Systems, pp. 446-</a:t>
            </a:r>
            <a:r>
              <a:rPr lang="en-US" altLang="ja-JP" dirty="0" smtClean="0"/>
              <a:t>448,</a:t>
            </a:r>
            <a:r>
              <a:rPr lang="en-IN" dirty="0" smtClean="0"/>
              <a:t>Saint Petersburg, </a:t>
            </a:r>
            <a:r>
              <a:rPr lang="en-IN" dirty="0" err="1" smtClean="0"/>
              <a:t>Russia,June</a:t>
            </a:r>
            <a:r>
              <a:rPr lang="en-IN" dirty="0" smtClean="0"/>
              <a:t> 2005</a:t>
            </a:r>
          </a:p>
          <a:p>
            <a:pPr marL="514350" indent="-514350">
              <a:buFont typeface="+mj-lt"/>
              <a:buAutoNum type="arabicPeriod" startAt="6"/>
            </a:pPr>
            <a:r>
              <a:rPr lang="en-IN" dirty="0" err="1" smtClean="0"/>
              <a:t>Korotkov</a:t>
            </a:r>
            <a:r>
              <a:rPr lang="en-IN" dirty="0" smtClean="0"/>
              <a:t> KG, </a:t>
            </a:r>
            <a:r>
              <a:rPr lang="en-IN" dirty="0" err="1" smtClean="0"/>
              <a:t>Matravers</a:t>
            </a:r>
            <a:r>
              <a:rPr lang="en-IN" dirty="0" smtClean="0"/>
              <a:t> P, </a:t>
            </a:r>
            <a:r>
              <a:rPr lang="en-IN" dirty="0" err="1" smtClean="0"/>
              <a:t>Orlov</a:t>
            </a:r>
            <a:r>
              <a:rPr lang="en-IN" dirty="0" smtClean="0"/>
              <a:t> DV, Williams BO. Application of electro photon capture (EPC) analysis based on gas discharge visualization (GDV) technique in medicine: A systematic review. J </a:t>
            </a:r>
            <a:r>
              <a:rPr lang="en-IN" dirty="0" err="1" smtClean="0"/>
              <a:t>Altern</a:t>
            </a:r>
            <a:r>
              <a:rPr lang="en-IN" dirty="0" smtClean="0"/>
              <a:t> Complement Med 2010;16:13-25.13</a:t>
            </a:r>
          </a:p>
          <a:p>
            <a:pPr marL="514350" indent="-514350">
              <a:buFont typeface="+mj-lt"/>
              <a:buAutoNum type="arabicPeriod" startAt="6"/>
            </a:pPr>
            <a:r>
              <a:rPr lang="en-IN" dirty="0" err="1" smtClean="0"/>
              <a:t>Korotkov</a:t>
            </a:r>
            <a:r>
              <a:rPr lang="en-IN" dirty="0" smtClean="0"/>
              <a:t> KG. Human Energy Field: Study with GDV </a:t>
            </a:r>
            <a:r>
              <a:rPr lang="en-IN" dirty="0" err="1" smtClean="0"/>
              <a:t>Bioelectrography</a:t>
            </a:r>
            <a:r>
              <a:rPr lang="en-IN" dirty="0" smtClean="0"/>
              <a:t>. Fair Lawn, </a:t>
            </a:r>
            <a:r>
              <a:rPr lang="en-IN" dirty="0" err="1" smtClean="0"/>
              <a:t>NJ.Backbone</a:t>
            </a:r>
            <a:r>
              <a:rPr lang="en-IN" dirty="0" smtClean="0"/>
              <a:t> Publishing Co.; 2002.14</a:t>
            </a:r>
          </a:p>
          <a:p>
            <a:pPr marL="514350" indent="-514350">
              <a:buFont typeface="+mj-lt"/>
              <a:buAutoNum type="arabicPeriod" startAt="6"/>
            </a:pPr>
            <a:r>
              <a:rPr lang="en-IN" dirty="0" smtClean="0"/>
              <a:t> </a:t>
            </a:r>
            <a:r>
              <a:rPr lang="en-IN" dirty="0" err="1" smtClean="0"/>
              <a:t>CohlyH,Kostyuk,IsokpehiR,Rajnarayanan.Bioelectrographic</a:t>
            </a:r>
            <a:r>
              <a:rPr lang="en-IN" dirty="0" smtClean="0"/>
              <a:t> method of preventive </a:t>
            </a:r>
            <a:r>
              <a:rPr lang="en-IN" dirty="0" err="1" smtClean="0"/>
              <a:t>healthcare.In:First</a:t>
            </a:r>
            <a:r>
              <a:rPr lang="en-IN" dirty="0" smtClean="0"/>
              <a:t> </a:t>
            </a:r>
            <a:r>
              <a:rPr lang="en-IN" dirty="0" err="1" smtClean="0"/>
              <a:t>AnnualORNLBiomedicalScienceandEngineering</a:t>
            </a:r>
            <a:r>
              <a:rPr lang="en-IN" dirty="0" smtClean="0"/>
              <a:t> Conference; 2009. p. 1-4.</a:t>
            </a:r>
          </a:p>
          <a:p>
            <a:pPr marL="514350" indent="-514350">
              <a:buFont typeface="+mj-lt"/>
              <a:buAutoNum type="arabicPeriod" startAt="6"/>
            </a:pPr>
            <a:endParaRPr lang="en-IN" dirty="0" smtClean="0"/>
          </a:p>
          <a:p>
            <a:pPr marL="514350" indent="-514350">
              <a:buFont typeface="+mj-lt"/>
              <a:buAutoNum type="arabicPeriod" startAt="6"/>
            </a:pPr>
            <a:endParaRPr lang="en-IN" dirty="0" smtClean="0"/>
          </a:p>
          <a:p>
            <a:pPr marL="514350" indent="-514350">
              <a:buFont typeface="+mj-lt"/>
              <a:buAutoNum type="arabicPeriod" startAt="6"/>
            </a:pPr>
            <a:endParaRPr lang="en-IN" dirty="0" smtClean="0"/>
          </a:p>
          <a:p>
            <a:pPr marL="514350" indent="-514350">
              <a:buFont typeface="+mj-lt"/>
              <a:buAutoNum type="arabicPeriod" startAt="6"/>
            </a:pPr>
            <a:endParaRPr lang="en-IN" dirty="0" smtClean="0"/>
          </a:p>
          <a:p>
            <a:pPr marL="514350" indent="-514350">
              <a:buFont typeface="+mj-lt"/>
              <a:buAutoNum type="arabicPeriod"/>
            </a:pPr>
            <a:endParaRPr lang="en-IN" dirty="0" smtClean="0"/>
          </a:p>
          <a:p>
            <a:pPr marL="514350" indent="-514350">
              <a:buFont typeface="+mj-lt"/>
              <a:buAutoNum type="arabicPeriod"/>
            </a:pPr>
            <a:endParaRPr lang="en-IN"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References</a:t>
            </a:r>
            <a:endParaRPr lang="en-IN" dirty="0"/>
          </a:p>
        </p:txBody>
      </p:sp>
      <p:sp>
        <p:nvSpPr>
          <p:cNvPr id="3" name="Content Placeholder 2"/>
          <p:cNvSpPr>
            <a:spLocks noGrp="1"/>
          </p:cNvSpPr>
          <p:nvPr>
            <p:ph idx="1"/>
          </p:nvPr>
        </p:nvSpPr>
        <p:spPr/>
        <p:txBody>
          <a:bodyPr>
            <a:normAutofit fontScale="62500" lnSpcReduction="20000"/>
          </a:bodyPr>
          <a:lstStyle/>
          <a:p>
            <a:pPr marL="514350" indent="-514350">
              <a:buFont typeface="+mj-lt"/>
              <a:buAutoNum type="arabicPeriod" startAt="11"/>
            </a:pPr>
            <a:r>
              <a:rPr lang="en-IN" dirty="0" smtClean="0"/>
              <a:t>  Lutz A, </a:t>
            </a:r>
            <a:r>
              <a:rPr lang="en-IN" dirty="0" err="1" smtClean="0"/>
              <a:t>Greischar</a:t>
            </a:r>
            <a:r>
              <a:rPr lang="en-IN" dirty="0" smtClean="0"/>
              <a:t> LL, Rawlings NB, </a:t>
            </a:r>
            <a:r>
              <a:rPr lang="en-IN" dirty="0" err="1" smtClean="0"/>
              <a:t>Ricard</a:t>
            </a:r>
            <a:r>
              <a:rPr lang="en-IN" dirty="0" smtClean="0"/>
              <a:t> M, Davidson RJ. Long-term </a:t>
            </a:r>
            <a:r>
              <a:rPr lang="en-IN" dirty="0" err="1" smtClean="0"/>
              <a:t>meditators</a:t>
            </a:r>
            <a:r>
              <a:rPr lang="en-IN" dirty="0" smtClean="0"/>
              <a:t> self-induce high-amplitude gamma synchrony during mental practice. Proc </a:t>
            </a:r>
            <a:r>
              <a:rPr lang="en-IN" dirty="0" err="1" smtClean="0"/>
              <a:t>Natl</a:t>
            </a:r>
            <a:r>
              <a:rPr lang="en-IN" dirty="0" smtClean="0"/>
              <a:t> </a:t>
            </a:r>
            <a:r>
              <a:rPr lang="en-IN" dirty="0" err="1" smtClean="0"/>
              <a:t>Acad</a:t>
            </a:r>
            <a:r>
              <a:rPr lang="en-IN" dirty="0" smtClean="0"/>
              <a:t> </a:t>
            </a:r>
            <a:r>
              <a:rPr lang="en-IN" dirty="0" err="1" smtClean="0"/>
              <a:t>Sci</a:t>
            </a:r>
            <a:r>
              <a:rPr lang="en-IN" dirty="0" smtClean="0"/>
              <a:t> U S A 2004 16;101:16369-73</a:t>
            </a:r>
          </a:p>
          <a:p>
            <a:pPr marL="514350" indent="-514350">
              <a:buFont typeface="+mj-lt"/>
              <a:buAutoNum type="arabicPeriod" startAt="11"/>
            </a:pPr>
            <a:endParaRPr lang="en-IN" dirty="0" smtClean="0"/>
          </a:p>
          <a:p>
            <a:pPr marL="514350" indent="-514350">
              <a:buFont typeface="+mj-lt"/>
              <a:buAutoNum type="arabicPeriod" startAt="11"/>
            </a:pPr>
            <a:r>
              <a:rPr lang="en-IN" dirty="0" smtClean="0"/>
              <a:t> E. V. </a:t>
            </a:r>
            <a:r>
              <a:rPr lang="en-IN" dirty="0" err="1" smtClean="0"/>
              <a:t>Krizhanovskyy</a:t>
            </a:r>
            <a:r>
              <a:rPr lang="en-IN" dirty="0" smtClean="0"/>
              <a:t>, S. A. </a:t>
            </a:r>
            <a:r>
              <a:rPr lang="en-IN" dirty="0" err="1" smtClean="0"/>
              <a:t>Korotkina</a:t>
            </a:r>
            <a:r>
              <a:rPr lang="en-IN" dirty="0" smtClean="0"/>
              <a:t>, and K. G. </a:t>
            </a:r>
            <a:r>
              <a:rPr lang="en-IN" dirty="0" err="1" smtClean="0"/>
              <a:t>Korotkov</a:t>
            </a:r>
            <a:r>
              <a:rPr lang="en-IN" dirty="0" smtClean="0"/>
              <a:t>,</a:t>
            </a:r>
            <a:r>
              <a:rPr lang="ja-JP" altLang="en-US" smtClean="0"/>
              <a:t> </a:t>
            </a:r>
            <a:r>
              <a:rPr lang="en-IN" dirty="0" smtClean="0"/>
              <a:t>Role of the human central nervous system in the formation of the glow of the skin in high intensity electromagnetic </a:t>
            </a:r>
            <a:r>
              <a:rPr lang="en-IN" dirty="0" err="1" smtClean="0"/>
              <a:t>ﬁeld</a:t>
            </a:r>
            <a:r>
              <a:rPr lang="en-IN" dirty="0" smtClean="0"/>
              <a:t>, in Proceedings of the </a:t>
            </a:r>
            <a:r>
              <a:rPr lang="en-IN" dirty="0" err="1" smtClean="0"/>
              <a:t>IXth</a:t>
            </a:r>
            <a:r>
              <a:rPr lang="en-IN" dirty="0" smtClean="0"/>
              <a:t> Annual International Congress </a:t>
            </a:r>
            <a:r>
              <a:rPr lang="en-IN" dirty="0" err="1" smtClean="0"/>
              <a:t>Science,Information</a:t>
            </a:r>
            <a:r>
              <a:rPr lang="en-IN" dirty="0" smtClean="0"/>
              <a:t>, Spirit, Saint Petersburg, Russia, July 2005.</a:t>
            </a:r>
          </a:p>
          <a:p>
            <a:pPr marL="514350" indent="-514350">
              <a:buFont typeface="+mj-lt"/>
              <a:buAutoNum type="arabicPeriod" startAt="11"/>
            </a:pPr>
            <a:r>
              <a:rPr lang="en-IN" dirty="0" smtClean="0"/>
              <a:t>  K. </a:t>
            </a:r>
            <a:r>
              <a:rPr lang="en-IN" dirty="0" err="1" smtClean="0"/>
              <a:t>Priyadarsini</a:t>
            </a:r>
            <a:r>
              <a:rPr lang="en-IN" dirty="0" smtClean="0"/>
              <a:t>, P. </a:t>
            </a:r>
            <a:r>
              <a:rPr lang="en-IN" dirty="0" err="1" smtClean="0"/>
              <a:t>Thangam</a:t>
            </a:r>
            <a:r>
              <a:rPr lang="en-IN" dirty="0" smtClean="0"/>
              <a:t>, and S. </a:t>
            </a:r>
            <a:r>
              <a:rPr lang="en-IN" dirty="0" err="1" smtClean="0"/>
              <a:t>Gunasekaran</a:t>
            </a:r>
            <a:r>
              <a:rPr lang="en-IN" dirty="0" smtClean="0"/>
              <a:t>, </a:t>
            </a:r>
            <a:r>
              <a:rPr lang="en-IN" dirty="0" err="1" smtClean="0"/>
              <a:t>Kirlian</a:t>
            </a:r>
            <a:r>
              <a:rPr lang="en-IN" dirty="0" smtClean="0"/>
              <a:t> Images in Medical Diagnosis: A Survey in International Conference on Simulations in Computing Nexus, ICSCN, 2014, pp. 5-7.</a:t>
            </a:r>
          </a:p>
          <a:p>
            <a:pPr marL="514350" indent="-514350">
              <a:buFont typeface="+mj-lt"/>
              <a:buAutoNum type="arabicPeriod" startAt="11"/>
            </a:pPr>
            <a:r>
              <a:rPr lang="en-IN" dirty="0" smtClean="0"/>
              <a:t> I. </a:t>
            </a:r>
            <a:r>
              <a:rPr lang="en-IN" dirty="0" err="1" smtClean="0"/>
              <a:t>Ignatov</a:t>
            </a:r>
            <a:r>
              <a:rPr lang="en-IN" dirty="0" smtClean="0"/>
              <a:t>, O. </a:t>
            </a:r>
            <a:r>
              <a:rPr lang="en-IN" dirty="0" err="1" smtClean="0"/>
              <a:t>Mosin</a:t>
            </a:r>
            <a:r>
              <a:rPr lang="en-IN" dirty="0" smtClean="0"/>
              <a:t>, and C. </a:t>
            </a:r>
            <a:r>
              <a:rPr lang="en-IN" dirty="0" err="1" smtClean="0"/>
              <a:t>Stoyanov</a:t>
            </a:r>
            <a:r>
              <a:rPr lang="en-IN" dirty="0" smtClean="0"/>
              <a:t>, Fields in Electromagnetic Spectrum Emitted from the Human Body. Applications in Medicine. Journal of Health, Medicine and Nursing, vol. 7, pp. 1-23, 2014.</a:t>
            </a:r>
          </a:p>
          <a:p>
            <a:pPr marL="514350" indent="-514350">
              <a:buFont typeface="+mj-lt"/>
              <a:buAutoNum type="arabicPeriod" startAt="11"/>
            </a:pPr>
            <a:endParaRPr lang="en-IN" dirty="0" smtClean="0"/>
          </a:p>
          <a:p>
            <a:pPr marL="514350" indent="-514350">
              <a:buFont typeface="+mj-lt"/>
              <a:buAutoNum type="arabicPeriod" startAt="11"/>
            </a:pPr>
            <a:endParaRPr lang="en-IN" dirty="0" smtClean="0"/>
          </a:p>
          <a:p>
            <a:pPr marL="514350" indent="-514350">
              <a:buFont typeface="+mj-lt"/>
              <a:buAutoNum type="arabicPeriod" startAt="6"/>
            </a:pPr>
            <a:endParaRPr lang="en-IN" dirty="0" smtClean="0"/>
          </a:p>
          <a:p>
            <a:pPr marL="514350" indent="-514350">
              <a:buFont typeface="+mj-lt"/>
              <a:buAutoNum type="arabicPeriod" startAt="6"/>
            </a:pPr>
            <a:endParaRPr lang="en-IN" dirty="0" smtClean="0"/>
          </a:p>
          <a:p>
            <a:pPr marL="514350" indent="-514350">
              <a:buFont typeface="+mj-lt"/>
              <a:buAutoNum type="arabicPeriod" startAt="6"/>
            </a:pPr>
            <a:endParaRPr lang="en-IN" dirty="0" smtClean="0"/>
          </a:p>
          <a:p>
            <a:pPr marL="514350" indent="-514350">
              <a:buFont typeface="+mj-lt"/>
              <a:buAutoNum type="arabicPeriod"/>
            </a:pPr>
            <a:endParaRPr lang="en-IN" dirty="0" smtClean="0"/>
          </a:p>
          <a:p>
            <a:pPr marL="514350" indent="-514350">
              <a:buFont typeface="+mj-lt"/>
              <a:buAutoNum type="arabicPeriod"/>
            </a:pPr>
            <a:endParaRPr lang="en-IN"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1928802"/>
            <a:ext cx="8229600" cy="1143000"/>
          </a:xfrm>
        </p:spPr>
        <p:txBody>
          <a:bodyPr>
            <a:noAutofit/>
          </a:bodyPr>
          <a:lstStyle/>
          <a:p>
            <a:r>
              <a:rPr lang="en-IN"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Let’s Explore the details</a:t>
            </a:r>
            <a:br>
              <a:rPr lang="en-IN"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endParaRPr lang="en-IN" sz="6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472" y="2571744"/>
            <a:ext cx="7772400" cy="1470025"/>
          </a:xfrm>
        </p:spPr>
        <p:txBody>
          <a:bodyPr>
            <a:normAutofit fontScale="90000"/>
          </a:bodyPr>
          <a:lstStyle/>
          <a:p>
            <a:r>
              <a:rPr lang="en-IN" dirty="0" smtClean="0"/>
              <a:t>One has to note that the following experiments were conducted on one participant. Due to the worldwide crisis, the </a:t>
            </a:r>
            <a:r>
              <a:rPr lang="en-IN" dirty="0" err="1" smtClean="0"/>
              <a:t>center</a:t>
            </a:r>
            <a:r>
              <a:rPr lang="en-IN" dirty="0" smtClean="0"/>
              <a:t> of Bio-field Science conducts emergency and quick test to investigate the benefit of two sacred chants.</a:t>
            </a:r>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solidFill>
                  <a:schemeClr val="accent2"/>
                </a:solidFill>
              </a:rPr>
              <a:t>Background</a:t>
            </a:r>
            <a:r>
              <a:rPr lang="en-IN" dirty="0" smtClean="0"/>
              <a:t> - Effects of music</a:t>
            </a:r>
            <a:endParaRPr lang="en-IN" dirty="0"/>
          </a:p>
        </p:txBody>
      </p:sp>
      <p:sp>
        <p:nvSpPr>
          <p:cNvPr id="3" name="Content Placeholder 2"/>
          <p:cNvSpPr>
            <a:spLocks noGrp="1"/>
          </p:cNvSpPr>
          <p:nvPr>
            <p:ph idx="1"/>
          </p:nvPr>
        </p:nvSpPr>
        <p:spPr/>
        <p:txBody>
          <a:bodyPr>
            <a:normAutofit fontScale="92500" lnSpcReduction="10000"/>
          </a:bodyPr>
          <a:lstStyle/>
          <a:p>
            <a:r>
              <a:rPr lang="en-IN" dirty="0" smtClean="0"/>
              <a:t>Research pointed out that “</a:t>
            </a:r>
            <a:r>
              <a:rPr lang="en-IN" i="1" dirty="0" smtClean="0"/>
              <a:t>listening to music is one of the most rewarding and pleasurable human experiences</a:t>
            </a:r>
            <a:r>
              <a:rPr lang="en-IN" dirty="0" smtClean="0"/>
              <a:t>”. [1]</a:t>
            </a:r>
          </a:p>
          <a:p>
            <a:r>
              <a:rPr lang="en-IN" dirty="0" smtClean="0"/>
              <a:t> Music appears to enhance mood and be stress-relieving by involving the reward system[1]</a:t>
            </a:r>
          </a:p>
          <a:p>
            <a:r>
              <a:rPr lang="en-IN" dirty="0" smtClean="0"/>
              <a:t> Music-evoked emotions can modulate activity in virtually all limbic and </a:t>
            </a:r>
            <a:r>
              <a:rPr lang="en-IN" dirty="0" err="1" smtClean="0"/>
              <a:t>paralimbic</a:t>
            </a:r>
            <a:r>
              <a:rPr lang="en-IN" dirty="0" smtClean="0"/>
              <a:t> brain structures, which are linked to many physiological systems including immune system and endocrine system. [2]</a:t>
            </a:r>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solidFill>
                  <a:schemeClr val="accent2"/>
                </a:solidFill>
              </a:rPr>
              <a:t>Background</a:t>
            </a:r>
            <a:r>
              <a:rPr lang="en-IN" dirty="0" smtClean="0"/>
              <a:t> – Effect of music</a:t>
            </a:r>
            <a:endParaRPr lang="en-IN" dirty="0"/>
          </a:p>
        </p:txBody>
      </p:sp>
      <p:sp>
        <p:nvSpPr>
          <p:cNvPr id="3" name="Content Placeholder 2"/>
          <p:cNvSpPr>
            <a:spLocks noGrp="1"/>
          </p:cNvSpPr>
          <p:nvPr>
            <p:ph idx="1"/>
          </p:nvPr>
        </p:nvSpPr>
        <p:spPr/>
        <p:txBody>
          <a:bodyPr/>
          <a:lstStyle/>
          <a:p>
            <a:r>
              <a:rPr lang="en-IN" dirty="0" smtClean="0"/>
              <a:t>Musical activity leads to immune system reinforcement. Results suggest that active participation in musical activity produces a greater effect on the immune system than passive participation  [3] </a:t>
            </a:r>
          </a:p>
          <a:p>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IN" sz="2800" dirty="0" smtClean="0"/>
              <a:t>“The </a:t>
            </a:r>
            <a:r>
              <a:rPr lang="en-IN" sz="2800" i="1" dirty="0" err="1" smtClean="0"/>
              <a:t>Sankirtans</a:t>
            </a:r>
            <a:r>
              <a:rPr lang="en-IN" sz="2800" dirty="0" smtClean="0"/>
              <a:t> are an effective form of yoga or spiritual discipline, necessitating intense concentration, absorption in the seed thought and sound. Because man himself is an expression of the Creative Word, sound exercises on him a potent and immediate effect. Great religious music of East and West bestows joy on man because it causes a temporary vibratory awakening of one of his occult spinal centres (chakras). In those blissful moments a dim memory comes to him of his divine origin.”</a:t>
            </a:r>
            <a:endParaRPr lang="en-IN" sz="2800" dirty="0"/>
          </a:p>
        </p:txBody>
      </p:sp>
      <p:sp>
        <p:nvSpPr>
          <p:cNvPr id="3" name="Subtitle 2"/>
          <p:cNvSpPr>
            <a:spLocks noGrp="1"/>
          </p:cNvSpPr>
          <p:nvPr>
            <p:ph type="subTitle" idx="1"/>
          </p:nvPr>
        </p:nvSpPr>
        <p:spPr>
          <a:xfrm>
            <a:off x="1285852" y="5214950"/>
            <a:ext cx="6400800" cy="895344"/>
          </a:xfrm>
        </p:spPr>
        <p:txBody>
          <a:bodyPr>
            <a:normAutofit fontScale="85000" lnSpcReduction="20000"/>
          </a:bodyPr>
          <a:lstStyle/>
          <a:p>
            <a:r>
              <a:rPr lang="en-IN" dirty="0" smtClean="0"/>
              <a:t>Autobiography of a Yogi</a:t>
            </a:r>
          </a:p>
          <a:p>
            <a:r>
              <a:rPr lang="en-IN" dirty="0" smtClean="0"/>
              <a:t>Sri </a:t>
            </a:r>
            <a:r>
              <a:rPr lang="en-IN" dirty="0" err="1" smtClean="0"/>
              <a:t>Sri</a:t>
            </a:r>
            <a:r>
              <a:rPr lang="en-IN" dirty="0" smtClean="0"/>
              <a:t> </a:t>
            </a:r>
            <a:r>
              <a:rPr lang="en-IN" dirty="0" err="1" smtClean="0"/>
              <a:t>Paramahansa</a:t>
            </a:r>
            <a:r>
              <a:rPr lang="en-IN" dirty="0" smtClean="0"/>
              <a:t> </a:t>
            </a:r>
            <a:r>
              <a:rPr lang="en-IN" dirty="0" err="1" smtClean="0"/>
              <a:t>Yogananda</a:t>
            </a:r>
            <a:r>
              <a:rPr lang="en-IN" dirty="0" smtClean="0"/>
              <a:t> </a:t>
            </a:r>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tx2">
                    <a:lumMod val="60000"/>
                    <a:lumOff val="40000"/>
                  </a:schemeClr>
                </a:solidFill>
              </a:rPr>
              <a:t>Introduction</a:t>
            </a:r>
            <a:endParaRPr lang="en-IN" dirty="0">
              <a:solidFill>
                <a:schemeClr val="tx2">
                  <a:lumMod val="60000"/>
                  <a:lumOff val="40000"/>
                </a:schemeClr>
              </a:solidFill>
            </a:endParaRPr>
          </a:p>
        </p:txBody>
      </p:sp>
      <p:sp>
        <p:nvSpPr>
          <p:cNvPr id="3" name="Content Placeholder 2"/>
          <p:cNvSpPr>
            <a:spLocks noGrp="1"/>
          </p:cNvSpPr>
          <p:nvPr>
            <p:ph idx="1"/>
          </p:nvPr>
        </p:nvSpPr>
        <p:spPr/>
        <p:txBody>
          <a:bodyPr>
            <a:normAutofit/>
          </a:bodyPr>
          <a:lstStyle/>
          <a:p>
            <a:pPr algn="ctr">
              <a:buNone/>
            </a:pPr>
            <a:r>
              <a:rPr lang="en-IN" sz="6600" dirty="0" smtClean="0"/>
              <a:t>What is the human biofield?</a:t>
            </a:r>
            <a:endParaRPr lang="en-IN" sz="6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865</TotalTime>
  <Words>2384</Words>
  <Application>Microsoft Office PowerPoint</Application>
  <PresentationFormat>On-screen Show (4:3)</PresentationFormat>
  <Paragraphs>190</Paragraphs>
  <Slides>32</Slides>
  <Notes>19</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Effects of  Sadhana Yoglakshmi’s chants on the human biofield</vt:lpstr>
      <vt:lpstr>Research on FIVE MINUTE Forgiveness Prayer by SADHANA YOGLAKSHMI by team of researchers worked with Prof Dr. Thornton from MIT , who works on Bio Field Scans. They did the Live Scan and the Report is as below.  It immediately improved the RESPIRATORY Tract and IMMUNITY System's Energy. </vt:lpstr>
      <vt:lpstr>Effect of 5 Minute Forgiveness Prayer in voice of Sadhana Yogalakshmi</vt:lpstr>
      <vt:lpstr>Let’s Explore the details </vt:lpstr>
      <vt:lpstr>One has to note that the following experiments were conducted on one participant. Due to the worldwide crisis, the center of Bio-field Science conducts emergency and quick test to investigate the benefit of two sacred chants.</vt:lpstr>
      <vt:lpstr>Background - Effects of music</vt:lpstr>
      <vt:lpstr>Background – Effect of music</vt:lpstr>
      <vt:lpstr>“The Sankirtans are an effective form of yoga or spiritual discipline, necessitating intense concentration, absorption in the seed thought and sound. Because man himself is an expression of the Creative Word, sound exercises on him a potent and immediate effect. Great religious music of East and West bestows joy on man because it causes a temporary vibratory awakening of one of his occult spinal centres (chakras). In those blissful moments a dim memory comes to him of his divine origin.”</vt:lpstr>
      <vt:lpstr>Introduction</vt:lpstr>
      <vt:lpstr>What is human biofield?</vt:lpstr>
      <vt:lpstr>What is human biofield?</vt:lpstr>
      <vt:lpstr>What is human biofield</vt:lpstr>
      <vt:lpstr>Experiment 1</vt:lpstr>
      <vt:lpstr>Procedure</vt:lpstr>
      <vt:lpstr>Results – before listening</vt:lpstr>
      <vt:lpstr>Results – before listening</vt:lpstr>
      <vt:lpstr>Results – After 5min listening</vt:lpstr>
      <vt:lpstr>Results – After 5min listening</vt:lpstr>
      <vt:lpstr>Experiment 2</vt:lpstr>
      <vt:lpstr>Procedure</vt:lpstr>
      <vt:lpstr>Slide 21</vt:lpstr>
      <vt:lpstr>Procedure</vt:lpstr>
      <vt:lpstr>Comparison of energy reserve scores after merely listening to 30 mins Sahaj Shuddhi without knowing much about the meditation in detail. </vt:lpstr>
      <vt:lpstr>Results – Energy diagrams</vt:lpstr>
      <vt:lpstr>Slide 25</vt:lpstr>
      <vt:lpstr>Results – Overall rating of the bioelectrographic test</vt:lpstr>
      <vt:lpstr>Results</vt:lpstr>
      <vt:lpstr>Results</vt:lpstr>
      <vt:lpstr>Conclusion</vt:lpstr>
      <vt:lpstr>References</vt:lpstr>
      <vt:lpstr>References</vt:lpstr>
      <vt:lpstr>References</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Experiments were conducted to explore the impact of Sadhanaji</dc:title>
  <dc:creator>Sadhana</dc:creator>
  <cp:lastModifiedBy>Sadhana</cp:lastModifiedBy>
  <cp:revision>90</cp:revision>
  <dcterms:created xsi:type="dcterms:W3CDTF">2020-03-28T10:49:04Z</dcterms:created>
  <dcterms:modified xsi:type="dcterms:W3CDTF">2022-07-24T14:20:26Z</dcterms:modified>
</cp:coreProperties>
</file>